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80" r:id="rId4"/>
    <p:sldId id="281" r:id="rId5"/>
    <p:sldId id="282" r:id="rId6"/>
    <p:sldId id="283" r:id="rId7"/>
  </p:sldIdLst>
  <p:sldSz cx="9144000" cy="5143500" type="screen16x9"/>
  <p:notesSz cx="6858000" cy="9144000"/>
  <p:embeddedFontLst>
    <p:embeddedFont>
      <p:font typeface="Ubuntu" panose="020B0504030602030204" pitchFamily="34" charset="0"/>
      <p:regular r:id="rId9"/>
      <p:bold r:id="rId10"/>
      <p:italic r:id="rId11"/>
      <p:boldItalic r:id="rId12"/>
    </p:embeddedFont>
    <p:embeddedFont>
      <p:font typeface="Ubuntu Medium" panose="020B0604030602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CMXtss2MusSgeQbJLwLGaJ+E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613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e8117dc2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2ee8117dc26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e8117dc2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ee8117dc2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e8117dc2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2ee8117dc2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e8117dc2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2ee8117dc26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79c68fa69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79c68fa69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ee8117dc26_0_6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Ubuntu"/>
              <a:buNone/>
              <a:defRPr sz="4800" b="1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g2ee8117dc26_0_6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" name="Google Shape;20;g2ee8117dc26_0_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150" y="38875"/>
            <a:ext cx="497625" cy="48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ee8117dc26_0_77"/>
          <p:cNvSpPr txBox="1">
            <a:spLocks noGrp="1"/>
          </p:cNvSpPr>
          <p:nvPr>
            <p:ph type="title"/>
          </p:nvPr>
        </p:nvSpPr>
        <p:spPr>
          <a:xfrm>
            <a:off x="463875" y="73601"/>
            <a:ext cx="8583300" cy="51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600"/>
              <a:buNone/>
              <a:defRPr sz="28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2ee8117dc26_0_7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2ee8117dc26_0_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2ee8117dc26_0_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1">
  <p:cSld name="TITLE_AND_BODY_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ee8117dc26_0_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2ee8117dc26_0_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g2ee8117dc26_0_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150" y="38875"/>
            <a:ext cx="497625" cy="48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43" name="Google Shape;43;g2ee8117dc26_0_8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7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900"/>
              <a:buFont typeface="Ubuntu Medium"/>
              <a:buNone/>
              <a:defRPr sz="2900" b="0" i="0" u="none" strike="noStrike" cap="none">
                <a:solidFill>
                  <a:srgbClr val="D9D9D9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2ee8117dc26_0_82"/>
          <p:cNvSpPr txBox="1">
            <a:spLocks noGrp="1"/>
          </p:cNvSpPr>
          <p:nvPr>
            <p:ph type="dt" idx="2"/>
          </p:nvPr>
        </p:nvSpPr>
        <p:spPr>
          <a:xfrm>
            <a:off x="3721950" y="4767325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ee8117dc26_0_82"/>
          <p:cNvSpPr txBox="1">
            <a:spLocks noGrp="1"/>
          </p:cNvSpPr>
          <p:nvPr>
            <p:ph type="body" idx="1"/>
          </p:nvPr>
        </p:nvSpPr>
        <p:spPr>
          <a:xfrm>
            <a:off x="1164450" y="1427975"/>
            <a:ext cx="5137200" cy="62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2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ee8117dc26_0_48"/>
          <p:cNvSpPr/>
          <p:nvPr/>
        </p:nvSpPr>
        <p:spPr>
          <a:xfrm>
            <a:off x="24525" y="22400"/>
            <a:ext cx="9045900" cy="508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g2ee8117dc26_0_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1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Font typeface="Ubuntu Medium"/>
              <a:buNone/>
              <a:defRPr sz="2800" b="0" i="0" u="none" strike="noStrike" cap="none">
                <a:solidFill>
                  <a:srgbClr val="D9D9D9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ee8117dc26_0_48"/>
          <p:cNvSpPr txBox="1">
            <a:spLocks noGrp="1"/>
          </p:cNvSpPr>
          <p:nvPr>
            <p:ph type="body" idx="1"/>
          </p:nvPr>
        </p:nvSpPr>
        <p:spPr>
          <a:xfrm>
            <a:off x="579913" y="2268412"/>
            <a:ext cx="7984200" cy="96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cxnSp>
        <p:nvCxnSpPr>
          <p:cNvPr id="9" name="Google Shape;9;g2ee8117dc26_0_48"/>
          <p:cNvCxnSpPr/>
          <p:nvPr/>
        </p:nvCxnSpPr>
        <p:spPr>
          <a:xfrm>
            <a:off x="372225" y="665500"/>
            <a:ext cx="869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sp>
        <p:nvSpPr>
          <p:cNvPr id="10" name="Google Shape;10;g2ee8117dc26_0_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2ee8117dc26_0_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2ee8117dc26_0_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g2ee8117dc26_0_48"/>
          <p:cNvCxnSpPr/>
          <p:nvPr/>
        </p:nvCxnSpPr>
        <p:spPr>
          <a:xfrm>
            <a:off x="372225" y="4767263"/>
            <a:ext cx="869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8235"/>
              </a:srgbClr>
            </a:outerShdw>
          </a:effectLst>
        </p:spPr>
      </p:cxnSp>
      <p:pic>
        <p:nvPicPr>
          <p:cNvPr id="14" name="Google Shape;14;g2ee8117dc26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0" y="74300"/>
            <a:ext cx="402849" cy="4049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5" name="Google Shape;15;g2ee8117dc26_0_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37800" y="92063"/>
            <a:ext cx="369426" cy="3694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  <p:pic>
        <p:nvPicPr>
          <p:cNvPr id="16" name="Google Shape;16;g2ee8117dc26_0_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72150" y="38875"/>
            <a:ext cx="497625" cy="48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Small-Scale Activity Observed with GST</a:t>
            </a:r>
            <a:endParaRPr sz="4500"/>
          </a:p>
        </p:txBody>
      </p:sp>
      <p:sp>
        <p:nvSpPr>
          <p:cNvPr id="58" name="Google Shape;58;p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Vasyl Yurchyshyn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Big Bear Solar Observatory, New Jersey Institute of Technology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59" name="Google Shape;59;p1"/>
          <p:cNvSpPr txBox="1"/>
          <p:nvPr/>
        </p:nvSpPr>
        <p:spPr>
          <a:xfrm>
            <a:off x="1024050" y="4786400"/>
            <a:ext cx="7095900" cy="323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BBSO operation is supported by US NSF AGS-</a:t>
            </a:r>
            <a:r>
              <a:rPr lang="en" sz="10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2309939 and </a:t>
            </a:r>
            <a:r>
              <a:rPr lang="en" sz="800" b="0" i="0" u="none" strike="noStrike" cap="non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1821294 grant and New Jersey Institute of Technology</a:t>
            </a:r>
            <a:endParaRPr sz="800" b="0" i="0" u="none" strike="noStrike" cap="none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e8117dc26_0_1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85" name="Google Shape;285;g2ee8117dc26_0_1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7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 RBE Event as Seen in Hɑ </a:t>
            </a:r>
            <a:endParaRPr/>
          </a:p>
        </p:txBody>
      </p:sp>
      <p:sp>
        <p:nvSpPr>
          <p:cNvPr id="286" name="Google Shape;286;g2ee8117dc26_0_137"/>
          <p:cNvSpPr txBox="1">
            <a:spLocks noGrp="1"/>
          </p:cNvSpPr>
          <p:nvPr>
            <p:ph type="body" idx="1"/>
          </p:nvPr>
        </p:nvSpPr>
        <p:spPr>
          <a:xfrm>
            <a:off x="400950" y="703025"/>
            <a:ext cx="8546400" cy="34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200"/>
              <a:t>       -0.12 nm                        -1.0nm                          -0.08nm                          -0.06nm                        -0.04nm                          -0.02nm </a:t>
            </a:r>
            <a:endParaRPr sz="1200"/>
          </a:p>
        </p:txBody>
      </p:sp>
      <p:pic>
        <p:nvPicPr>
          <p:cNvPr id="287" name="Google Shape;287;g2ee8117dc26_0_137"/>
          <p:cNvPicPr preferRelativeResize="0"/>
          <p:nvPr/>
        </p:nvPicPr>
        <p:blipFill rotWithShape="1">
          <a:blip r:embed="rId3">
            <a:alphaModFix/>
          </a:blip>
          <a:srcRect l="53804"/>
          <a:stretch/>
        </p:blipFill>
        <p:spPr>
          <a:xfrm>
            <a:off x="342438" y="2736250"/>
            <a:ext cx="8604923" cy="1243725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64709"/>
              </a:srgbClr>
            </a:outerShdw>
          </a:effectLst>
        </p:spPr>
      </p:pic>
      <p:pic>
        <p:nvPicPr>
          <p:cNvPr id="288" name="Google Shape;288;g2ee8117dc26_0_137"/>
          <p:cNvPicPr preferRelativeResize="0"/>
          <p:nvPr/>
        </p:nvPicPr>
        <p:blipFill rotWithShape="1">
          <a:blip r:embed="rId3">
            <a:alphaModFix/>
          </a:blip>
          <a:srcRect r="53804"/>
          <a:stretch/>
        </p:blipFill>
        <p:spPr>
          <a:xfrm>
            <a:off x="342438" y="1031275"/>
            <a:ext cx="8604923" cy="1243700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64709"/>
              </a:srgbClr>
            </a:outerShdw>
          </a:effectLst>
        </p:spPr>
      </p:pic>
      <p:sp>
        <p:nvSpPr>
          <p:cNvPr id="289" name="Google Shape;289;g2ee8117dc26_0_137"/>
          <p:cNvSpPr txBox="1">
            <a:spLocks noGrp="1"/>
          </p:cNvSpPr>
          <p:nvPr>
            <p:ph type="body" idx="1"/>
          </p:nvPr>
        </p:nvSpPr>
        <p:spPr>
          <a:xfrm>
            <a:off x="400950" y="2354388"/>
            <a:ext cx="8487900" cy="34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200"/>
              <a:t>      +0.12 nm                       +1.0nm                           +0.08nm                         +0.06nm                     +0.04nm                          </a:t>
            </a:r>
            <a:r>
              <a:rPr lang="en"/>
              <a:t>+</a:t>
            </a:r>
            <a:r>
              <a:rPr lang="en" sz="1200"/>
              <a:t>0.02nm 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e8117dc26_0_14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7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Time Evolution</a:t>
            </a:r>
            <a:endParaRPr/>
          </a:p>
        </p:txBody>
      </p:sp>
      <p:sp>
        <p:nvSpPr>
          <p:cNvPr id="295" name="Google Shape;295;g2ee8117dc26_0_146"/>
          <p:cNvSpPr txBox="1">
            <a:spLocks noGrp="1"/>
          </p:cNvSpPr>
          <p:nvPr>
            <p:ph type="body" idx="1"/>
          </p:nvPr>
        </p:nvSpPr>
        <p:spPr>
          <a:xfrm>
            <a:off x="513525" y="3861375"/>
            <a:ext cx="8176200" cy="62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i="1"/>
              <a:t>The RBE does not appear to be extending to the photosphere; It showed some upward extension (~30 km/s) and no downward extension (only very faint traces can be detected in blue-shifted images). The black diamond indicates the inferred starting point and the red dot indicates the endpoint</a:t>
            </a:r>
            <a:endParaRPr i="1"/>
          </a:p>
        </p:txBody>
      </p:sp>
      <p:sp>
        <p:nvSpPr>
          <p:cNvPr id="296" name="Google Shape;296;g2ee8117dc26_0_1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97" name="Google Shape;297;g2ee8117dc26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50" y="796450"/>
            <a:ext cx="2832700" cy="2786925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298" name="Google Shape;298;g2ee8117dc26_0_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9275" y="770663"/>
            <a:ext cx="2786914" cy="2838500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299" name="Google Shape;299;g2ee8117dc26_0_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9100" y="822213"/>
            <a:ext cx="2786925" cy="2786925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00" name="Google Shape;300;g2ee8117dc26_0_146"/>
          <p:cNvSpPr/>
          <p:nvPr/>
        </p:nvSpPr>
        <p:spPr>
          <a:xfrm>
            <a:off x="4730700" y="1048725"/>
            <a:ext cx="703500" cy="66840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e8117dc26_0_1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7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Profile Variations along the Spine of the RBE</a:t>
            </a:r>
            <a:endParaRPr/>
          </a:p>
        </p:txBody>
      </p:sp>
      <p:sp>
        <p:nvSpPr>
          <p:cNvPr id="306" name="Google Shape;306;g2ee8117dc26_0_1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07" name="Google Shape;307;g2ee8117dc26_0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2175" y="713138"/>
            <a:ext cx="3431625" cy="3074700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64709"/>
              </a:srgbClr>
            </a:outerShdw>
          </a:effectLst>
        </p:spPr>
      </p:pic>
      <p:pic>
        <p:nvPicPr>
          <p:cNvPr id="308" name="Google Shape;308;g2ee8117dc26_0_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125" y="717688"/>
            <a:ext cx="3431619" cy="3065601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64709"/>
              </a:srgbClr>
            </a:outerShdw>
          </a:effectLst>
        </p:spPr>
      </p:pic>
      <p:sp>
        <p:nvSpPr>
          <p:cNvPr id="309" name="Google Shape;309;g2ee8117dc26_0_165"/>
          <p:cNvSpPr txBox="1">
            <a:spLocks noGrp="1"/>
          </p:cNvSpPr>
          <p:nvPr>
            <p:ph type="body" idx="1"/>
          </p:nvPr>
        </p:nvSpPr>
        <p:spPr>
          <a:xfrm>
            <a:off x="504000" y="3930977"/>
            <a:ext cx="4291200" cy="62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i="1" dirty="0">
                <a:solidFill>
                  <a:schemeClr val="dk2"/>
                </a:solidFill>
              </a:rPr>
              <a:t>Black - RBE start point, red - endpoint; dotted line - average profile; horizontal curves - contrast profile = observed - average</a:t>
            </a:r>
            <a:endParaRPr i="1" dirty="0">
              <a:solidFill>
                <a:schemeClr val="dk2"/>
              </a:solidFill>
            </a:endParaRPr>
          </a:p>
        </p:txBody>
      </p:sp>
      <p:sp>
        <p:nvSpPr>
          <p:cNvPr id="310" name="Google Shape;310;g2ee8117dc26_0_165"/>
          <p:cNvSpPr txBox="1">
            <a:spLocks noGrp="1"/>
          </p:cNvSpPr>
          <p:nvPr>
            <p:ph type="body" idx="1"/>
          </p:nvPr>
        </p:nvSpPr>
        <p:spPr>
          <a:xfrm>
            <a:off x="4742325" y="3912575"/>
            <a:ext cx="4216800" cy="854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i="1">
                <a:solidFill>
                  <a:schemeClr val="dk2"/>
                </a:solidFill>
              </a:rPr>
              <a:t>Vertical blue line - COG Speed; Blue/Red shaded area represent the depth of the contrast profile on the blue/red side of the spectral line</a:t>
            </a:r>
            <a:endParaRPr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e8117dc26_0_17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7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Time Evolution </a:t>
            </a:r>
            <a:endParaRPr/>
          </a:p>
        </p:txBody>
      </p:sp>
      <p:sp>
        <p:nvSpPr>
          <p:cNvPr id="316" name="Google Shape;316;g2ee8117dc26_0_174"/>
          <p:cNvSpPr txBox="1">
            <a:spLocks noGrp="1"/>
          </p:cNvSpPr>
          <p:nvPr>
            <p:ph type="body" idx="1"/>
          </p:nvPr>
        </p:nvSpPr>
        <p:spPr>
          <a:xfrm>
            <a:off x="4784550" y="3875375"/>
            <a:ext cx="3983100" cy="62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i="1"/>
              <a:t>Time evolution at middle point (black -&gt; green) Note:  variations of the depth of the contrast profile without significant changes in the doppler shift</a:t>
            </a:r>
            <a:endParaRPr sz="1300" i="1"/>
          </a:p>
        </p:txBody>
      </p:sp>
      <p:sp>
        <p:nvSpPr>
          <p:cNvPr id="317" name="Google Shape;317;g2ee8117dc26_0_1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18" name="Google Shape;318;g2ee8117dc26_0_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0400" y="745275"/>
            <a:ext cx="3418549" cy="3049825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49800"/>
              </a:srgbClr>
            </a:outerShdw>
          </a:effectLst>
        </p:spPr>
      </p:pic>
      <p:pic>
        <p:nvPicPr>
          <p:cNvPr id="319" name="Google Shape;319;g2ee8117dc26_0_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725" y="772038"/>
            <a:ext cx="3365376" cy="3023051"/>
          </a:xfrm>
          <a:prstGeom prst="rect">
            <a:avLst/>
          </a:prstGeom>
          <a:noFill/>
          <a:ln>
            <a:noFill/>
          </a:ln>
          <a:effectLst>
            <a:outerShdw blurRad="285750" dist="142875" dir="27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320" name="Google Shape;320;g2ee8117dc26_0_174"/>
          <p:cNvSpPr txBox="1">
            <a:spLocks noGrp="1"/>
          </p:cNvSpPr>
          <p:nvPr>
            <p:ph type="body" idx="1"/>
          </p:nvPr>
        </p:nvSpPr>
        <p:spPr>
          <a:xfrm>
            <a:off x="302450" y="3875375"/>
            <a:ext cx="4102200" cy="116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1300" i="1"/>
              <a:t>Time evolution at the start point (black -&gt; green) Note:  i) -0.07nm intensity increase at the start of the event; ii) downflows at +0.06nm </a:t>
            </a:r>
            <a:endParaRPr sz="1300" i="1"/>
          </a:p>
        </p:txBody>
      </p:sp>
      <p:cxnSp>
        <p:nvCxnSpPr>
          <p:cNvPr id="321" name="Google Shape;321;g2ee8117dc26_0_174"/>
          <p:cNvCxnSpPr/>
          <p:nvPr/>
        </p:nvCxnSpPr>
        <p:spPr>
          <a:xfrm>
            <a:off x="1604150" y="2349650"/>
            <a:ext cx="27450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2" name="Google Shape;322;g2ee8117dc26_0_174"/>
          <p:cNvCxnSpPr/>
          <p:nvPr/>
        </p:nvCxnSpPr>
        <p:spPr>
          <a:xfrm rot="10800000">
            <a:off x="3257575" y="3186900"/>
            <a:ext cx="274500" cy="11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79c68fa697_0_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28" name="Google Shape;328;g279c68fa697_0_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586900" cy="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Photospheric Dynamics at RBE Roots</a:t>
            </a:r>
            <a:endParaRPr/>
          </a:p>
        </p:txBody>
      </p:sp>
      <p:sp>
        <p:nvSpPr>
          <p:cNvPr id="329" name="Google Shape;329;g279c68fa697_0_24"/>
          <p:cNvSpPr txBox="1">
            <a:spLocks noGrp="1"/>
          </p:cNvSpPr>
          <p:nvPr>
            <p:ph type="body" idx="1"/>
          </p:nvPr>
        </p:nvSpPr>
        <p:spPr>
          <a:xfrm>
            <a:off x="1164450" y="1427975"/>
            <a:ext cx="51372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g279c68fa69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00" y="745075"/>
            <a:ext cx="4287200" cy="39195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1" name="Google Shape;331;g279c68fa69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150" y="745075"/>
            <a:ext cx="4213740" cy="3919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2" name="Google Shape;332;g279c68fa697_0_24"/>
          <p:cNvSpPr/>
          <p:nvPr/>
        </p:nvSpPr>
        <p:spPr>
          <a:xfrm>
            <a:off x="3799475" y="2807025"/>
            <a:ext cx="598200" cy="1338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33" name="Google Shape;333;g279c68fa697_0_24"/>
          <p:cNvSpPr txBox="1"/>
          <p:nvPr/>
        </p:nvSpPr>
        <p:spPr>
          <a:xfrm>
            <a:off x="3748950" y="2720025"/>
            <a:ext cx="1027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3F3F3"/>
                </a:solidFill>
                <a:latin typeface="Ubuntu"/>
                <a:ea typeface="Ubuntu"/>
                <a:cs typeface="Ubuntu"/>
                <a:sym typeface="Ubuntu"/>
              </a:rPr>
              <a:t>Hɑ-0.06 nm</a:t>
            </a:r>
            <a:endParaRPr sz="800">
              <a:solidFill>
                <a:srgbClr val="F3F3F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bso-njit-googl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260</Words>
  <Application>Microsoft Office PowerPoint</Application>
  <PresentationFormat>On-screen Show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Ubuntu Medium</vt:lpstr>
      <vt:lpstr>Ubuntu</vt:lpstr>
      <vt:lpstr>Arial</vt:lpstr>
      <vt:lpstr>bbso-njit-google</vt:lpstr>
      <vt:lpstr>Small-Scale Activity Observed with GST</vt:lpstr>
      <vt:lpstr>An RBE Event as Seen in Hɑ </vt:lpstr>
      <vt:lpstr>Time Evolution</vt:lpstr>
      <vt:lpstr>Profile Variations along the Spine of the RBE</vt:lpstr>
      <vt:lpstr>Time Evolution </vt:lpstr>
      <vt:lpstr>Photospheric Dynamics at RBE Roots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Vasyl Yurchyshyn</cp:lastModifiedBy>
  <cp:revision>6</cp:revision>
  <dcterms:modified xsi:type="dcterms:W3CDTF">2025-05-27T21:03:44Z</dcterms:modified>
</cp:coreProperties>
</file>