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29"/>
  </p:notesMasterIdLst>
  <p:sldIdLst>
    <p:sldId id="257" r:id="rId2"/>
    <p:sldId id="288" r:id="rId3"/>
    <p:sldId id="289" r:id="rId4"/>
    <p:sldId id="293" r:id="rId5"/>
    <p:sldId id="294" r:id="rId6"/>
    <p:sldId id="295" r:id="rId7"/>
    <p:sldId id="296" r:id="rId8"/>
    <p:sldId id="297" r:id="rId9"/>
    <p:sldId id="298" r:id="rId10"/>
    <p:sldId id="301" r:id="rId11"/>
    <p:sldId id="291" r:id="rId12"/>
    <p:sldId id="265" r:id="rId13"/>
    <p:sldId id="308" r:id="rId14"/>
    <p:sldId id="272" r:id="rId15"/>
    <p:sldId id="286" r:id="rId16"/>
    <p:sldId id="263" r:id="rId17"/>
    <p:sldId id="284" r:id="rId18"/>
    <p:sldId id="266" r:id="rId19"/>
    <p:sldId id="279" r:id="rId20"/>
    <p:sldId id="306" r:id="rId21"/>
    <p:sldId id="307" r:id="rId22"/>
    <p:sldId id="287" r:id="rId23"/>
    <p:sldId id="303" r:id="rId24"/>
    <p:sldId id="302" r:id="rId25"/>
    <p:sldId id="300" r:id="rId26"/>
    <p:sldId id="267" r:id="rId27"/>
    <p:sldId id="309"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pitchFamily="34" charset="0"/>
        <a:ea typeface="ＭＳ Ｐゴシック"/>
        <a:cs typeface="ＭＳ Ｐゴシック"/>
      </a:defRPr>
    </a:lvl1pPr>
    <a:lvl2pPr marL="457200" algn="l" rtl="0" fontAlgn="base">
      <a:spcBef>
        <a:spcPct val="0"/>
      </a:spcBef>
      <a:spcAft>
        <a:spcPct val="0"/>
      </a:spcAft>
      <a:defRPr kern="1200">
        <a:solidFill>
          <a:schemeClr val="tx1"/>
        </a:solidFill>
        <a:latin typeface="Tahoma" pitchFamily="34" charset="0"/>
        <a:ea typeface="ＭＳ Ｐゴシック"/>
        <a:cs typeface="ＭＳ Ｐゴシック"/>
      </a:defRPr>
    </a:lvl2pPr>
    <a:lvl3pPr marL="914400" algn="l" rtl="0" fontAlgn="base">
      <a:spcBef>
        <a:spcPct val="0"/>
      </a:spcBef>
      <a:spcAft>
        <a:spcPct val="0"/>
      </a:spcAft>
      <a:defRPr kern="1200">
        <a:solidFill>
          <a:schemeClr val="tx1"/>
        </a:solidFill>
        <a:latin typeface="Tahoma" pitchFamily="34" charset="0"/>
        <a:ea typeface="ＭＳ Ｐゴシック"/>
        <a:cs typeface="ＭＳ Ｐゴシック"/>
      </a:defRPr>
    </a:lvl3pPr>
    <a:lvl4pPr marL="1371600" algn="l" rtl="0" fontAlgn="base">
      <a:spcBef>
        <a:spcPct val="0"/>
      </a:spcBef>
      <a:spcAft>
        <a:spcPct val="0"/>
      </a:spcAft>
      <a:defRPr kern="1200">
        <a:solidFill>
          <a:schemeClr val="tx1"/>
        </a:solidFill>
        <a:latin typeface="Tahoma" pitchFamily="34" charset="0"/>
        <a:ea typeface="ＭＳ Ｐゴシック"/>
        <a:cs typeface="ＭＳ Ｐゴシック"/>
      </a:defRPr>
    </a:lvl4pPr>
    <a:lvl5pPr marL="1828800" algn="l" rtl="0" fontAlgn="base">
      <a:spcBef>
        <a:spcPct val="0"/>
      </a:spcBef>
      <a:spcAft>
        <a:spcPct val="0"/>
      </a:spcAft>
      <a:defRPr kern="1200">
        <a:solidFill>
          <a:schemeClr val="tx1"/>
        </a:solidFill>
        <a:latin typeface="Tahoma" pitchFamily="34" charset="0"/>
        <a:ea typeface="ＭＳ Ｐゴシック"/>
        <a:cs typeface="ＭＳ Ｐゴシック"/>
      </a:defRPr>
    </a:lvl5pPr>
    <a:lvl6pPr marL="2286000" algn="l" defTabSz="914400" rtl="0" eaLnBrk="1" latinLnBrk="0" hangingPunct="1">
      <a:defRPr kern="1200">
        <a:solidFill>
          <a:schemeClr val="tx1"/>
        </a:solidFill>
        <a:latin typeface="Tahoma" pitchFamily="34" charset="0"/>
        <a:ea typeface="ＭＳ Ｐゴシック"/>
        <a:cs typeface="ＭＳ Ｐゴシック"/>
      </a:defRPr>
    </a:lvl6pPr>
    <a:lvl7pPr marL="2743200" algn="l" defTabSz="914400" rtl="0" eaLnBrk="1" latinLnBrk="0" hangingPunct="1">
      <a:defRPr kern="1200">
        <a:solidFill>
          <a:schemeClr val="tx1"/>
        </a:solidFill>
        <a:latin typeface="Tahoma" pitchFamily="34" charset="0"/>
        <a:ea typeface="ＭＳ Ｐゴシック"/>
        <a:cs typeface="ＭＳ Ｐゴシック"/>
      </a:defRPr>
    </a:lvl7pPr>
    <a:lvl8pPr marL="3200400" algn="l" defTabSz="914400" rtl="0" eaLnBrk="1" latinLnBrk="0" hangingPunct="1">
      <a:defRPr kern="1200">
        <a:solidFill>
          <a:schemeClr val="tx1"/>
        </a:solidFill>
        <a:latin typeface="Tahoma" pitchFamily="34" charset="0"/>
        <a:ea typeface="ＭＳ Ｐゴシック"/>
        <a:cs typeface="ＭＳ Ｐゴシック"/>
      </a:defRPr>
    </a:lvl8pPr>
    <a:lvl9pPr marL="3657600" algn="l" defTabSz="914400" rtl="0" eaLnBrk="1" latinLnBrk="0" hangingPunct="1">
      <a:defRPr kern="1200">
        <a:solidFill>
          <a:schemeClr val="tx1"/>
        </a:solidFill>
        <a:latin typeface="Tahoma"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0066"/>
    <a:srgbClr val="3333CC"/>
    <a:srgbClr val="FAEFDE"/>
    <a:srgbClr val="CCECFF"/>
    <a:srgbClr val="EDF97F"/>
    <a:srgbClr val="FF33CC"/>
    <a:srgbClr val="FFFF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56" autoAdjust="0"/>
    <p:restoredTop sz="87879" autoAdjust="0"/>
  </p:normalViewPr>
  <p:slideViewPr>
    <p:cSldViewPr snapToGrid="0">
      <p:cViewPr>
        <p:scale>
          <a:sx n="75" d="100"/>
          <a:sy n="75" d="100"/>
        </p:scale>
        <p:origin x="-822" y="-72"/>
      </p:cViewPr>
      <p:guideLst>
        <p:guide orient="horz" pos="2160"/>
        <p:guide pos="2880"/>
      </p:guideLst>
    </p:cSldViewPr>
  </p:slideViewPr>
  <p:notesTextViewPr>
    <p:cViewPr>
      <p:scale>
        <a:sx n="150" d="100"/>
        <a:sy n="150" d="100"/>
      </p:scale>
      <p:origin x="0" y="0"/>
    </p:cViewPr>
  </p:notesTextViewPr>
  <p:gridSpacing cx="36868100" cy="3686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endParaRPr lang="en-US"/>
          </a:p>
        </p:txBody>
      </p:sp>
      <p:sp>
        <p:nvSpPr>
          <p:cNvPr id="14340" name="Rectangle 4"/>
          <p:cNvSpPr>
            <a:spLocks noGrp="1"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ext uri="{91240B29-F687-4F45-9708-019B960494DF}"/>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eaLnBrk="0" hangingPunct="0">
              <a:defRPr sz="1200">
                <a:latin typeface="Arial" charset="0"/>
                <a:ea typeface="ＭＳ Ｐゴシック" pitchFamily="-112" charset="-128"/>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ext uri="{91240B29-F687-4F45-9708-019B960494DF}"/>
          </a:extLst>
        </p:spPr>
        <p:txBody>
          <a:bodyPr vert="horz" wrap="square" lIns="91440" tIns="45720" rIns="91440" bIns="45720" numCol="1" anchor="b" anchorCtr="0" compatLnSpc="1">
            <a:prstTxWarp prst="textNoShape">
              <a:avLst/>
            </a:prstTxWarp>
          </a:bodyPr>
          <a:lstStyle>
            <a:lvl1pPr algn="r" eaLnBrk="0" hangingPunct="0">
              <a:defRPr sz="1200">
                <a:latin typeface="Arial" charset="0"/>
                <a:ea typeface="ＭＳ Ｐゴシック" pitchFamily="-112" charset="-128"/>
                <a:cs typeface="+mn-cs"/>
              </a:defRPr>
            </a:lvl1pPr>
          </a:lstStyle>
          <a:p>
            <a:pPr>
              <a:defRPr/>
            </a:pPr>
            <a:fld id="{20335EB3-8151-48DD-8025-1466B0FE7E8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112"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7"/>
          <p:cNvSpPr>
            <a:spLocks noGrp="1" noChangeArrowheads="1"/>
          </p:cNvSpPr>
          <p:nvPr>
            <p:ph type="sldNum" sz="quarter" idx="5"/>
          </p:nvPr>
        </p:nvSpPr>
        <p:spPr>
          <a:noFill/>
          <a:ln>
            <a:miter lim="800000"/>
            <a:headEnd/>
            <a:tailEnd/>
          </a:ln>
        </p:spPr>
        <p:txBody>
          <a:bodyPr/>
          <a:lstStyle/>
          <a:p>
            <a:fld id="{D0A3763E-88F7-458F-8D3E-71992FC4D3C4}" type="slidenum">
              <a:rPr lang="en-US" smtClean="0">
                <a:ea typeface="ＭＳ Ｐゴシック"/>
                <a:cs typeface="ＭＳ Ｐゴシック"/>
              </a:rPr>
              <a:pPr/>
              <a:t>1</a:t>
            </a:fld>
            <a:endParaRPr lang="en-US" smtClean="0">
              <a:ea typeface="ＭＳ Ｐゴシック"/>
              <a:cs typeface="ＭＳ Ｐゴシック"/>
            </a:endParaRPr>
          </a:p>
        </p:txBody>
      </p:sp>
      <p:sp>
        <p:nvSpPr>
          <p:cNvPr id="16386" name="Rectangle 2"/>
          <p:cNvSpPr>
            <a:spLocks noGrp="1" noRot="1" noChangeArrowheads="1" noTextEdit="1"/>
          </p:cNvSpPr>
          <p:nvPr>
            <p:ph type="sldImg"/>
          </p:nvPr>
        </p:nvSpPr>
        <p:spPr>
          <a:ln/>
        </p:spPr>
      </p:sp>
      <p:sp>
        <p:nvSpPr>
          <p:cNvPr id="16387"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2"/>
          <p:cNvSpPr>
            <a:spLocks noGrp="1" noRot="1" noChangeArrowheads="1" noTextEdit="1"/>
          </p:cNvSpPr>
          <p:nvPr>
            <p:ph type="sldImg"/>
          </p:nvPr>
        </p:nvSpPr>
        <p:spPr>
          <a:ln/>
        </p:spPr>
      </p:sp>
      <p:sp>
        <p:nvSpPr>
          <p:cNvPr id="34818"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…lambda eta, which, in turn, is in direct proportion with the magnetic turbulent duffusivity , eta, in another notations, K. </a:t>
            </a:r>
          </a:p>
          <a:p>
            <a:r>
              <a:rPr lang="en-US" smtClean="0">
                <a:ea typeface="ＭＳ Ｐゴシック"/>
              </a:rPr>
              <a:t>Actually, we can estimate the magnitude and scale-related tendency for K from observation.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Rectangle 2"/>
          <p:cNvSpPr>
            <a:spLocks noGrp="1" noRot="1" noChangeArrowheads="1" noTextEdit="1"/>
          </p:cNvSpPr>
          <p:nvPr>
            <p:ph type="sldImg"/>
          </p:nvPr>
        </p:nvSpPr>
        <p:spPr>
          <a:ln/>
        </p:spPr>
      </p:sp>
      <p:sp>
        <p:nvSpPr>
          <p:cNvPr id="36866" name="Rectangle 3"/>
          <p:cNvSpPr>
            <a:spLocks noGrp="1" noChangeArrowheads="1"/>
          </p:cNvSpPr>
          <p:nvPr>
            <p:ph type="body" idx="1"/>
          </p:nvPr>
        </p:nvSpPr>
        <p:spPr>
          <a:noFill/>
        </p:spPr>
        <p:txBody>
          <a:bodyPr/>
          <a:lstStyle/>
          <a:p>
            <a:r>
              <a:rPr lang="en-US" smtClean="0">
                <a:ea typeface="ＭＳ Ｐゴシック"/>
              </a:rPr>
              <a:t>The NST high res observations of BPs dynamics are very useful for this goal.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2"/>
          <p:cNvSpPr>
            <a:spLocks noGrp="1" noRot="1" noChangeArrowheads="1" noTextEdit="1"/>
          </p:cNvSpPr>
          <p:nvPr>
            <p:ph type="sldImg"/>
          </p:nvPr>
        </p:nvSpPr>
        <p:spPr>
          <a:ln/>
        </p:spPr>
      </p:sp>
      <p:sp>
        <p:nvSpPr>
          <p:cNvPr id="38914" name="Rectangle 3"/>
          <p:cNvSpPr>
            <a:spLocks noGrp="1" noChangeArrowheads="1"/>
          </p:cNvSpPr>
          <p:nvPr>
            <p:ph type="body" idx="1"/>
          </p:nvPr>
        </p:nvSpPr>
        <p:spPr>
          <a:xfrm>
            <a:off x="685800" y="4343400"/>
            <a:ext cx="5486400" cy="4114800"/>
          </a:xfrm>
          <a:noFill/>
        </p:spPr>
        <p:txBody>
          <a:bodyPr/>
          <a:lstStyle/>
          <a:p>
            <a:endParaRPr lang="en-US" smtClean="0">
              <a:ea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775893B-E3B5-4CB0-8F82-2A8A10DCE955}" type="slidenum">
              <a:rPr lang="en-US" sz="1200">
                <a:latin typeface="Arial" charset="0"/>
              </a:rPr>
              <a:pPr algn="r" eaLnBrk="0" hangingPunct="0"/>
              <a:t>14</a:t>
            </a:fld>
            <a:endParaRPr lang="en-US" sz="1200">
              <a:latin typeface="Arial" charset="0"/>
            </a:endParaRPr>
          </a:p>
        </p:txBody>
      </p:sp>
      <p:sp>
        <p:nvSpPr>
          <p:cNvPr id="41986" name="Rectangle 2"/>
          <p:cNvSpPr>
            <a:spLocks noGrp="1" noRot="1" noChangeArrowheads="1" noTextEdit="1"/>
          </p:cNvSpPr>
          <p:nvPr>
            <p:ph type="sldImg"/>
          </p:nvPr>
        </p:nvSpPr>
        <p:spPr>
          <a:ln/>
        </p:spPr>
      </p:sp>
      <p:sp>
        <p:nvSpPr>
          <p:cNvPr id="41987"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rrowheads="1" noTextEdit="1"/>
          </p:cNvSpPr>
          <p:nvPr>
            <p:ph type="sldImg"/>
          </p:nvPr>
        </p:nvSpPr>
        <p:spPr>
          <a:ln/>
        </p:spPr>
      </p:sp>
      <p:sp>
        <p:nvSpPr>
          <p:cNvPr id="44034" name="Rectangle 3"/>
          <p:cNvSpPr>
            <a:spLocks noGrp="1" noChangeArrowheads="1"/>
          </p:cNvSpPr>
          <p:nvPr>
            <p:ph type="body" idx="1"/>
          </p:nvPr>
        </p:nvSpPr>
        <p:spPr>
          <a:noFill/>
        </p:spPr>
        <p:txBody>
          <a:bodyPr/>
          <a:lstStyle/>
          <a:p>
            <a:r>
              <a:rPr lang="en-US" sz="1600" smtClean="0">
                <a:ea typeface="ＭＳ Ｐゴシック"/>
              </a:rPr>
              <a:t>Convective collapse: Spruit states that After the collapse, the tubes with r&gt;&gt; 30 km enter a long period of quasi-static existence (when the upper layers are in temperature equilibrium while the deeper layers gradually heat up.) The convective collapse theory is applicable for the thin tube approximation, i.e., for tubes with r smaller than the temperature scale height, about 130 km for isothermal atmosphere on the low photospheric heights (0-500 km).</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D55771E-3CA9-4639-916E-E0A77D5F1378}" type="slidenum">
              <a:rPr lang="en-US" sz="1200">
                <a:latin typeface="Arial" charset="0"/>
              </a:rPr>
              <a:pPr algn="r" eaLnBrk="0" hangingPunct="0"/>
              <a:t>16</a:t>
            </a:fld>
            <a:endParaRPr lang="en-US" sz="1200">
              <a:latin typeface="Arial" charset="0"/>
            </a:endParaRPr>
          </a:p>
        </p:txBody>
      </p:sp>
      <p:sp>
        <p:nvSpPr>
          <p:cNvPr id="46082" name="Rectangle 2"/>
          <p:cNvSpPr>
            <a:spLocks noGrp="1" noRot="1" noChangeArrowheads="1" noTextEdit="1"/>
          </p:cNvSpPr>
          <p:nvPr>
            <p:ph type="sldImg"/>
          </p:nvPr>
        </p:nvSpPr>
        <p:spPr>
          <a:ln/>
        </p:spPr>
      </p:sp>
      <p:sp>
        <p:nvSpPr>
          <p:cNvPr id="46083"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09162702-2347-423F-AEEF-FA51B0418307}" type="slidenum">
              <a:rPr lang="en-US" sz="1200">
                <a:latin typeface="Arial" charset="0"/>
              </a:rPr>
              <a:pPr algn="r" eaLnBrk="0" hangingPunct="0"/>
              <a:t>18</a:t>
            </a:fld>
            <a:endParaRPr lang="en-US" sz="1200">
              <a:latin typeface="Arial" charset="0"/>
            </a:endParaRPr>
          </a:p>
        </p:txBody>
      </p:sp>
      <p:sp>
        <p:nvSpPr>
          <p:cNvPr id="49154" name="Rectangle 2"/>
          <p:cNvSpPr>
            <a:spLocks noGrp="1" noRot="1" noChangeArrowheads="1" noTextEdit="1"/>
          </p:cNvSpPr>
          <p:nvPr>
            <p:ph type="sldImg"/>
          </p:nvPr>
        </p:nvSpPr>
        <p:spPr>
          <a:ln/>
        </p:spPr>
      </p:sp>
      <p:sp>
        <p:nvSpPr>
          <p:cNvPr id="49155"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rrowheads="1" noTextEdit="1"/>
          </p:cNvSpPr>
          <p:nvPr>
            <p:ph type="sldImg"/>
          </p:nvPr>
        </p:nvSpPr>
        <p:spPr>
          <a:ln/>
        </p:spPr>
      </p:sp>
      <p:sp>
        <p:nvSpPr>
          <p:cNvPr id="54274" name="Rectangle 3"/>
          <p:cNvSpPr>
            <a:spLocks noGrp="1" noChangeArrowheads="1"/>
          </p:cNvSpPr>
          <p:nvPr>
            <p:ph type="body" idx="1"/>
          </p:nvPr>
        </p:nvSpPr>
        <p:spPr>
          <a:noFill/>
        </p:spPr>
        <p:txBody>
          <a:bodyPr/>
          <a:lstStyle/>
          <a:p>
            <a:r>
              <a:rPr lang="en-US" smtClean="0">
                <a:ea typeface="ＭＳ Ｐゴシック"/>
              </a:rPr>
              <a:t>So, decreasing diffusion coefficient on scales below 600 km indicates that ….</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2"/>
          <p:cNvSpPr>
            <a:spLocks noGrp="1" noRot="1" noChangeArrowheads="1" noTextEdit="1"/>
          </p:cNvSpPr>
          <p:nvPr>
            <p:ph type="sldImg"/>
          </p:nvPr>
        </p:nvSpPr>
        <p:spPr>
          <a:ln/>
        </p:spPr>
      </p:sp>
      <p:sp>
        <p:nvSpPr>
          <p:cNvPr id="57346"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  ….  the magnetic turbulent dissipation scale is also rapidly decreasing parameter, and as we go to better resolution (smaller scales), we will get the magnetic spectrum with the cutoff shifted to the right (</a:t>
            </a:r>
            <a:r>
              <a:rPr lang="en-US" b="1" smtClean="0">
                <a:ea typeface="ＭＳ Ｐゴシック"/>
              </a:rPr>
              <a:t>@</a:t>
            </a:r>
            <a:r>
              <a:rPr lang="en-US" smtClean="0">
                <a:ea typeface="ＭＳ Ｐゴシック"/>
              </a:rPr>
              <a: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3" name="Rectangle 2"/>
          <p:cNvSpPr>
            <a:spLocks noGrp="1" noRot="1" noChangeArrowheads="1" noTextEdit="1"/>
          </p:cNvSpPr>
          <p:nvPr>
            <p:ph type="sldImg"/>
          </p:nvPr>
        </p:nvSpPr>
        <p:spPr>
          <a:ln/>
        </p:spPr>
      </p:sp>
      <p:sp>
        <p:nvSpPr>
          <p:cNvPr id="59394"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 the magnetic turbulent diss scale is also rapidly decreasing parameter, ensuring very comfortable conditions for SSTD action.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Rot="1" noChangeArrowheads="1" noTextEdit="1"/>
          </p:cNvSpPr>
          <p:nvPr>
            <p:ph type="sldImg"/>
          </p:nvPr>
        </p:nvSpPr>
        <p:spPr>
          <a:ln/>
        </p:spPr>
      </p:sp>
      <p:sp>
        <p:nvSpPr>
          <p:cNvPr id="18434" name="Rectangle 3"/>
          <p:cNvSpPr>
            <a:spLocks noGrp="1" noChangeArrowheads="1"/>
          </p:cNvSpPr>
          <p:nvPr>
            <p:ph type="body" idx="1"/>
          </p:nvPr>
        </p:nvSpPr>
        <p:spPr>
          <a:noFill/>
        </p:spPr>
        <p:txBody>
          <a:bodyPr/>
          <a:lstStyle/>
          <a:p>
            <a:r>
              <a:rPr lang="en-US" smtClean="0">
                <a:ea typeface="ＭＳ Ｐゴシック"/>
              </a:rPr>
              <a:t>A dynamo process is the magnetic field generation through the motions of electricity conducting medium. </a:t>
            </a:r>
          </a:p>
          <a:p>
            <a:r>
              <a:rPr lang="en-US" smtClean="0">
                <a:ea typeface="ＭＳ Ｐゴシック"/>
              </a:rPr>
              <a:t>Motions are caused by the turbulent convection in the photosphere and beneath.</a:t>
            </a:r>
          </a:p>
          <a:p>
            <a:r>
              <a:rPr lang="en-US" smtClean="0">
                <a:ea typeface="ＭＳ Ｐゴシック"/>
              </a:rPr>
              <a:t>Which is clearly demonstrated by observations. (This is high-resolution observations of quiet sun granulations with the new solar telescope of BBSO.) </a:t>
            </a:r>
          </a:p>
          <a:p>
            <a:r>
              <a:rPr lang="en-US" smtClean="0">
                <a:ea typeface="ＭＳ Ｐゴシック"/>
              </a:rPr>
              <a:t>The Turbulent dynamo operation implies the gradual gain of the magnetic energy inside a volume. In simulations, it is clear how to probe the turbulent dynamo action: </a:t>
            </a:r>
          </a:p>
          <a:p>
            <a:r>
              <a:rPr lang="en-US" smtClean="0">
                <a:ea typeface="ＭＳ Ｐゴシック"/>
              </a:rPr>
              <a:t>Once you have an initial time for your simulations, you may track the behavior of the magnetic  energy accumulated in the volume, and in the case you see the energy increase, you may conclude the dynamo action. Unfortunately, it is impossible to do so when you deal with observation data. You have no start moment, the magnetic energy is constantly generated and dissipated, keeping plasma in a state of dynamical equilibrium. We have to find some approaches to test such a state and to make inferences on possibilities for the dynamo action.</a:t>
            </a:r>
          </a:p>
          <a:p>
            <a:endParaRPr lang="en-US" smtClean="0">
              <a:ea typeface="ＭＳ Ｐゴシック"/>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eaLnBrk="0" hangingPunct="0"/>
            <a:fld id="{B9773024-EAEC-4EB9-B267-090D3007F4F2}" type="slidenum">
              <a:rPr lang="en-US" sz="1200">
                <a:latin typeface="Arial" charset="0"/>
              </a:rPr>
              <a:pPr algn="r" eaLnBrk="0" hangingPunct="0"/>
              <a:t>26</a:t>
            </a:fld>
            <a:endParaRPr lang="en-US" sz="1200">
              <a:latin typeface="Arial" charset="0"/>
            </a:endParaRPr>
          </a:p>
        </p:txBody>
      </p:sp>
      <p:sp>
        <p:nvSpPr>
          <p:cNvPr id="61442" name="Rectangle 2"/>
          <p:cNvSpPr>
            <a:spLocks noGrp="1" noRot="1" noChangeArrowheads="1" noTextEdit="1"/>
          </p:cNvSpPr>
          <p:nvPr>
            <p:ph type="sldImg"/>
          </p:nvPr>
        </p:nvSpPr>
        <p:spPr>
          <a:ln/>
        </p:spPr>
      </p:sp>
      <p:sp>
        <p:nvSpPr>
          <p:cNvPr id="61443" name="Rectangle 3"/>
          <p:cNvSpPr>
            <a:spLocks noGrp="1" noChangeArrowheads="1"/>
          </p:cNvSpPr>
          <p:nvPr>
            <p:ph type="body" idx="1"/>
          </p:nvPr>
        </p:nvSpPr>
        <p:spPr>
          <a:noFill/>
        </p:spPr>
        <p:txBody>
          <a:bodyPr/>
          <a:lstStyle/>
          <a:p>
            <a:pPr eaLnBrk="1" hangingPunct="1"/>
            <a:endParaRPr lang="en-US" smtClean="0">
              <a:ea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rrowheads="1" noTextEdit="1"/>
          </p:cNvSpPr>
          <p:nvPr>
            <p:ph type="sldImg"/>
          </p:nvPr>
        </p:nvSpPr>
        <p:spPr>
          <a:ln/>
        </p:spPr>
      </p:sp>
      <p:sp>
        <p:nvSpPr>
          <p:cNvPr id="20482" name="Rectangle 3"/>
          <p:cNvSpPr>
            <a:spLocks noGrp="1" noChangeArrowheads="1"/>
          </p:cNvSpPr>
          <p:nvPr>
            <p:ph type="body" idx="1"/>
          </p:nvPr>
        </p:nvSpPr>
        <p:spPr>
          <a:noFill/>
        </p:spPr>
        <p:txBody>
          <a:bodyPr/>
          <a:lstStyle/>
          <a:p>
            <a:r>
              <a:rPr lang="en-US" smtClean="0">
                <a:ea typeface="ＭＳ Ｐゴシック"/>
              </a:rPr>
              <a:t>There should be two approaches suggested.</a:t>
            </a:r>
          </a:p>
          <a:p>
            <a:r>
              <a:rPr lang="en-US" smtClean="0">
                <a:ea typeface="ＭＳ Ｐゴシック"/>
              </a:rPr>
              <a:t>First, we may test the interplay between the kinetic and magnetic energies behavior - to explore the spatial power spectra of kinetic and magnetic energy. </a:t>
            </a:r>
          </a:p>
          <a:p>
            <a:r>
              <a:rPr lang="en-US" smtClean="0">
                <a:ea typeface="ＭＳ Ｐゴシック"/>
              </a:rPr>
              <a:t>Second, one might test the structural organization of the magnetic and velocity fields in QS. In particular, their properties of multifractality.</a:t>
            </a:r>
          </a:p>
          <a:p>
            <a:r>
              <a:rPr lang="en-US" smtClean="0">
                <a:ea typeface="ＭＳ Ｐゴシック"/>
              </a:rPr>
              <a:t>Let us start with the first approach.</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rrowheads="1" noTextEdit="1"/>
          </p:cNvSpPr>
          <p:nvPr>
            <p:ph type="sldImg"/>
          </p:nvPr>
        </p:nvSpPr>
        <p:spPr>
          <a:ln/>
        </p:spPr>
      </p:sp>
      <p:sp>
        <p:nvSpPr>
          <p:cNvPr id="22530" name="Rectangle 3"/>
          <p:cNvSpPr>
            <a:spLocks noGrp="1" noChangeArrowheads="1"/>
          </p:cNvSpPr>
          <p:nvPr>
            <p:ph type="body" idx="1"/>
          </p:nvPr>
        </p:nvSpPr>
        <p:spPr>
          <a:xfrm>
            <a:off x="685800" y="4343400"/>
            <a:ext cx="5486400" cy="4114800"/>
          </a:xfrm>
          <a:noFill/>
        </p:spPr>
        <p:txBody>
          <a:bodyPr/>
          <a:lstStyle/>
          <a:p>
            <a:r>
              <a:rPr lang="en-US" sz="1000" smtClean="0">
                <a:ea typeface="ＭＳ Ｐゴシック"/>
              </a:rPr>
              <a:t>We may start with  the interplay between the kinetic and magnetic energies behavior - to explore the spatial power spectra of kinetic and magnetic energy.</a:t>
            </a:r>
          </a:p>
          <a:p>
            <a:r>
              <a:rPr lang="en-US" sz="1000" smtClean="0">
                <a:ea typeface="ＭＳ Ｐゴシック"/>
              </a:rPr>
              <a:t>This green line represents the spatial power spectrum of the turbulent velocities in the QS photosphere.</a:t>
            </a:r>
          </a:p>
          <a:p>
            <a:r>
              <a:rPr lang="en-US" sz="1000" smtClean="0">
                <a:ea typeface="ＭＳ Ｐゴシック"/>
              </a:rPr>
              <a:t>The kinetic energy, being deposited into the system at large scales, through the large-scale convective subphotospheric motions, cascades down to smaller scales, producing the Kolmogorov-type spectrum of -5/3. At some (very small) scale , the kinetic vorticies start to dissipate, which results as a cutoff of the spectrum. </a:t>
            </a:r>
          </a:p>
          <a:p>
            <a:r>
              <a:rPr lang="en-US" sz="1000" smtClean="0">
                <a:ea typeface="ＭＳ Ｐゴシック"/>
              </a:rPr>
              <a:t>One might suggest two possible ways for the magnetic spectrum behavior.</a:t>
            </a:r>
          </a:p>
          <a:p>
            <a:r>
              <a:rPr lang="en-US" sz="1000" smtClean="0">
                <a:ea typeface="ＭＳ Ｐゴシック"/>
              </a:rPr>
              <a:t>First, the magnetic spectrum is more shallow than the kinetic one, so that  </a:t>
            </a:r>
          </a:p>
          <a:p>
            <a:r>
              <a:rPr lang="en-US" sz="1000" smtClean="0">
                <a:ea typeface="ＭＳ Ｐゴシック"/>
              </a:rPr>
              <a:t>magnetic dissipation starts at very small scales, much smaller than the kinetic dissipation scale.</a:t>
            </a:r>
          </a:p>
          <a:p>
            <a:r>
              <a:rPr lang="en-US" sz="1000" smtClean="0">
                <a:ea typeface="ＭＳ Ｐゴシック"/>
              </a:rPr>
              <a:t>So that small magnetic eddies can still exist without exhausting at these scales (BOX), whereas kinetic eddies are already dissipates, so they cannot do much to destroy and smear small magnetic eddies.  </a:t>
            </a:r>
          </a:p>
          <a:p>
            <a:r>
              <a:rPr lang="en-US" sz="1000" smtClean="0">
                <a:ea typeface="ＭＳ Ｐゴシック"/>
              </a:rPr>
              <a:t> Small-scale turbulent dynamo action is proved theoretically and in simulations.</a:t>
            </a:r>
          </a:p>
          <a:p>
            <a:r>
              <a:rPr lang="en-US" sz="1000" smtClean="0">
                <a:ea typeface="ＭＳ Ｐゴシック"/>
              </a:rPr>
              <a:t>This is a case of high Prandtl number.</a:t>
            </a:r>
          </a:p>
          <a:p>
            <a:r>
              <a:rPr lang="en-US" sz="1000" smtClean="0">
                <a:ea typeface="ＭＳ Ｐゴシック"/>
              </a:rPr>
              <a:t>Batchelor, G.K. 1959, J. Fluid Mech., 5, 113</a:t>
            </a:r>
          </a:p>
          <a:p>
            <a:r>
              <a:rPr lang="en-US" sz="1000" smtClean="0">
                <a:ea typeface="ＭＳ Ｐゴシック"/>
              </a:rPr>
              <a:t>Nakagawa, Y, Priest, E.R. 1973, ApJ, 179, 949 (smotri ssylki v Boldyrev&amp;Cattaneo 2003)</a:t>
            </a:r>
          </a:p>
          <a:p>
            <a:endParaRPr lang="en-US" sz="1000" smtClean="0">
              <a:ea typeface="ＭＳ Ｐゴシック"/>
            </a:endParaRPr>
          </a:p>
          <a:p>
            <a:r>
              <a:rPr lang="en-US" sz="1000" smtClean="0">
                <a:ea typeface="ＭＳ Ｐゴシック"/>
              </a:rPr>
              <a:t> </a:t>
            </a:r>
          </a:p>
          <a:p>
            <a:endParaRPr lang="en-US" sz="1000" smtClean="0">
              <a:ea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rrowheads="1" noTextEdit="1"/>
          </p:cNvSpPr>
          <p:nvPr>
            <p:ph type="sldImg"/>
          </p:nvPr>
        </p:nvSpPr>
        <p:spPr>
          <a:ln/>
        </p:spPr>
      </p:sp>
      <p:sp>
        <p:nvSpPr>
          <p:cNvPr id="24578"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Another case  (low Prandtl number case) is when magnetic dissipation starts at much larger scales, which are even larger than the kinetic dissipation scales. Here, the turbulent dynamo action is very problematic, at least, at very small scales (just because these small magnetic eddies cannot survive). </a:t>
            </a:r>
          </a:p>
          <a:p>
            <a:r>
              <a:rPr lang="en-US" smtClean="0">
                <a:ea typeface="ＭＳ Ｐゴシック"/>
              </a:rPr>
              <a:t>There are numerical simulations which show that the turbulent dynamo is possible (under additional suggestions) in the case of small Prandtl number:</a:t>
            </a:r>
          </a:p>
          <a:p>
            <a:r>
              <a:rPr lang="en-US" smtClean="0">
                <a:ea typeface="ＭＳ Ｐゴシック"/>
              </a:rPr>
              <a:t>Pietarila Graham + 2010</a:t>
            </a:r>
          </a:p>
          <a:p>
            <a:r>
              <a:rPr lang="en-US" smtClean="0">
                <a:ea typeface="ＭＳ Ｐゴシック"/>
              </a:rPr>
              <a:t>Boldyrev and Cattaneo 2003</a:t>
            </a:r>
          </a:p>
          <a:p>
            <a:r>
              <a:rPr lang="en-US" smtClean="0">
                <a:ea typeface="ＭＳ Ｐゴシック"/>
              </a:rPr>
              <a:t>Iskavov +2007</a:t>
            </a:r>
          </a:p>
          <a:p>
            <a:r>
              <a:rPr lang="en-US" smtClean="0">
                <a:ea typeface="ＭＳ Ｐゴシック"/>
              </a:rPr>
              <a:t>So, it seems to be useful to see how the real kinetic and magnetic spectra behave in the QS photosphere.</a:t>
            </a:r>
          </a:p>
          <a:p>
            <a:endParaRPr lang="en-US" smtClean="0">
              <a:ea typeface="ＭＳ Ｐゴシック"/>
            </a:endParaRP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Rot="1" noChangeArrowheads="1" noTextEdit="1"/>
          </p:cNvSpPr>
          <p:nvPr>
            <p:ph type="sldImg"/>
          </p:nvPr>
        </p:nvSpPr>
        <p:spPr>
          <a:ln/>
        </p:spPr>
      </p:sp>
      <p:sp>
        <p:nvSpPr>
          <p:cNvPr id="26626"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This are velocity spectra from observations.</a:t>
            </a:r>
          </a:p>
          <a:p>
            <a:r>
              <a:rPr lang="en-US" smtClean="0">
                <a:ea typeface="ＭＳ Ｐゴシック"/>
              </a:rPr>
              <a:t>Blue line – Peak du Midi observations with resolution of 0.8 arcsec (Espagnet et al. 1993 AA271).</a:t>
            </a:r>
          </a:p>
          <a:p>
            <a:r>
              <a:rPr lang="en-US" smtClean="0">
                <a:ea typeface="ＭＳ Ｐゴシック"/>
              </a:rPr>
              <a:t>Red – Doppler velocities from Hinode SOT in the line v1=6301A (2008 03 10, QS).</a:t>
            </a:r>
          </a:p>
          <a:p>
            <a:r>
              <a:rPr lang="en-US" smtClean="0">
                <a:ea typeface="ＭＳ Ｐゴシック"/>
              </a:rPr>
              <a:t>Green – transverse velocity from NST observations of the solar granulation in QS, pixel size 0.0375 arcsec and dif limit of 0.1 arcsec (2009 Jul 29 TiO , ref na Goode +2010).</a:t>
            </a:r>
          </a:p>
          <a:p>
            <a:r>
              <a:rPr lang="en-US" smtClean="0">
                <a:ea typeface="ＭＳ Ｐゴシック"/>
              </a:rPr>
              <a:t>All the spectra show a maximum at 1.5-2 Mm subsequent with a Kolmogorov-type decrease.</a:t>
            </a:r>
          </a:p>
          <a:p>
            <a:r>
              <a:rPr lang="en-US" smtClean="0">
                <a:ea typeface="ＭＳ Ｐゴシック"/>
              </a:rPr>
              <a:t>The dissipation scale (a break to the steeper slope) is not observed. Apparently, the viscous dissipation scale is very small and below the resolution limit of the modern telescopes. </a:t>
            </a:r>
          </a:p>
          <a:p>
            <a:endParaRPr lang="en-US" smtClean="0">
              <a:ea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2"/>
          <p:cNvSpPr>
            <a:spLocks noGrp="1" noRot="1" noChangeArrowheads="1" noTextEdit="1"/>
          </p:cNvSpPr>
          <p:nvPr>
            <p:ph type="sldImg"/>
          </p:nvPr>
        </p:nvSpPr>
        <p:spPr>
          <a:ln/>
        </p:spPr>
      </p:sp>
      <p:sp>
        <p:nvSpPr>
          <p:cNvPr id="28674"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What we have for the magnetic spectra?</a:t>
            </a:r>
          </a:p>
          <a:p>
            <a:r>
              <a:rPr lang="en-US" smtClean="0">
                <a:ea typeface="ＭＳ Ｐゴシック"/>
              </a:rPr>
              <a:t>Black line is the very old result, the power spectrum of the magnetic field in QS. Kit Peak data with 5 arcsec resolution were used  by Nakagawa and Priest (1973,ApJ 179, 441). The spectrum saturates at scales of about 20 Mm. </a:t>
            </a:r>
          </a:p>
          <a:p>
            <a:r>
              <a:rPr lang="en-US" smtClean="0">
                <a:ea typeface="ＭＳ Ｐゴシック"/>
              </a:rPr>
              <a:t>Next, the MDI FD data (green) saturates at scales about 10 Mm. The steeper slope below 10 Mm might be an energy cascade signature, However, observations with higher resolution (purple line, HMI data) demonstrate an extension of the shallow magnetic spectra toward smaller scales, down to 4-5 Mm. </a:t>
            </a:r>
          </a:p>
          <a:p>
            <a:r>
              <a:rPr lang="en-US" smtClean="0">
                <a:ea typeface="ＭＳ Ｐゴシック"/>
              </a:rPr>
              <a:t>And observations with Hinode/SOT show that the magnetic spectrum extends with the same slope of about -1/3, down to 1.5 Mm scale. </a:t>
            </a:r>
          </a:p>
          <a:p>
            <a:r>
              <a:rPr lang="en-US" smtClean="0">
                <a:ea typeface="ＭＳ Ｐゴシック"/>
              </a:rPr>
              <a:t>The behavior essentially different from that we saw for the velocity spectra.</a:t>
            </a:r>
          </a:p>
          <a:p>
            <a:r>
              <a:rPr lang="en-US" smtClean="0">
                <a:ea typeface="ＭＳ Ｐゴシック"/>
              </a:rPr>
              <a:t>So, we may presume that further observations with better resolution might  easily show the more extended shallow magnetic spectrum, which could follow this dashed line.</a:t>
            </a:r>
          </a:p>
          <a:p>
            <a:endParaRPr lang="en-US" smtClean="0">
              <a:ea typeface="ＭＳ Ｐゴシック"/>
            </a:endParaRPr>
          </a:p>
          <a:p>
            <a:endParaRPr lang="en-US" smtClean="0">
              <a:ea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rrowheads="1" noTextEdit="1"/>
          </p:cNvSpPr>
          <p:nvPr>
            <p:ph type="sldImg"/>
          </p:nvPr>
        </p:nvSpPr>
        <p:spPr>
          <a:ln/>
        </p:spPr>
      </p:sp>
      <p:sp>
        <p:nvSpPr>
          <p:cNvPr id="30722"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Being compared to the velocity spectrum, the dashed line location can ensure a possibility for prevalence of magnetic energy over the kinetic energy at small scales, High Prandtl number conditions, and which means the turbulent dynamo action.</a:t>
            </a:r>
          </a:p>
          <a:p>
            <a:endParaRPr lang="en-US" smtClean="0">
              <a:ea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2"/>
          <p:cNvSpPr>
            <a:spLocks noGrp="1" noRot="1" noChangeArrowheads="1" noTextEdit="1"/>
          </p:cNvSpPr>
          <p:nvPr>
            <p:ph type="sldImg"/>
          </p:nvPr>
        </p:nvSpPr>
        <p:spPr>
          <a:ln/>
        </p:spPr>
      </p:sp>
      <p:sp>
        <p:nvSpPr>
          <p:cNvPr id="32770" name="Rectangle 3"/>
          <p:cNvSpPr>
            <a:spLocks noGrp="1" noChangeArrowheads="1"/>
          </p:cNvSpPr>
          <p:nvPr>
            <p:ph type="body" idx="1"/>
          </p:nvPr>
        </p:nvSpPr>
        <p:spPr>
          <a:xfrm>
            <a:off x="685800" y="4343400"/>
            <a:ext cx="5486400" cy="4114800"/>
          </a:xfrm>
          <a:noFill/>
        </p:spPr>
        <p:txBody>
          <a:bodyPr/>
          <a:lstStyle/>
          <a:p>
            <a:r>
              <a:rPr lang="en-US" smtClean="0">
                <a:ea typeface="ＭＳ Ｐゴシック"/>
              </a:rPr>
              <a:t>Plotted for real data this figure will look this way:</a:t>
            </a:r>
          </a:p>
          <a:p>
            <a:r>
              <a:rPr lang="en-US" smtClean="0">
                <a:ea typeface="ＭＳ Ｐゴシック"/>
              </a:rPr>
              <a:t>Indeed, at scales below 1 Mm we might expect the turbulent dynamo action.</a:t>
            </a:r>
          </a:p>
          <a:p>
            <a:r>
              <a:rPr lang="en-US" smtClean="0">
                <a:ea typeface="ＭＳ Ｐゴシック"/>
              </a:rPr>
              <a:t>How far the magnetic spectrum will be extended to the right, depends on the magnetic turbulent dissipation scale  (NEXT)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0"/>
            <a:ext cx="8458200" cy="5943600"/>
            <a:chOff x="0" y="0"/>
            <a:chExt cx="5328" cy="3744"/>
          </a:xfrm>
        </p:grpSpPr>
        <p:sp>
          <p:nvSpPr>
            <p:cNvPr id="5" name="Freeform 3"/>
            <p:cNvSpPr>
              <a:spLocks/>
            </p:cNvSpPr>
            <p:nvPr/>
          </p:nvSpPr>
          <p:spPr bwMode="hidden">
            <a:xfrm>
              <a:off x="0" y="1440"/>
              <a:ext cx="5155" cy="2304"/>
            </a:xfrm>
            <a:custGeom>
              <a:avLst/>
              <a:gdLst/>
              <a:ahLst/>
              <a:cxnLst>
                <a:cxn ang="0">
                  <a:pos x="5154" y="1769"/>
                </a:cxn>
                <a:cxn ang="0">
                  <a:pos x="0" y="2304"/>
                </a:cxn>
                <a:cxn ang="0">
                  <a:pos x="0" y="1252"/>
                </a:cxn>
                <a:cxn ang="0">
                  <a:pos x="5155" y="0"/>
                </a:cxn>
                <a:cxn ang="0">
                  <a:pos x="5155" y="1416"/>
                </a:cxn>
                <a:cxn ang="0">
                  <a:pos x="5154" y="1769"/>
                </a:cxn>
              </a:cxnLst>
              <a:rect l="0" t="0" r="r" b="b"/>
              <a:pathLst>
                <a:path w="5155" h="2304">
                  <a:moveTo>
                    <a:pt x="5154" y="1769"/>
                  </a:moveTo>
                  <a:lnTo>
                    <a:pt x="0" y="2304"/>
                  </a:lnTo>
                  <a:lnTo>
                    <a:pt x="0" y="1252"/>
                  </a:lnTo>
                  <a:lnTo>
                    <a:pt x="5155" y="0"/>
                  </a:lnTo>
                  <a:lnTo>
                    <a:pt x="5155" y="1416"/>
                  </a:lnTo>
                  <a:lnTo>
                    <a:pt x="5154" y="1769"/>
                  </a:lnTo>
                  <a:close/>
                </a:path>
              </a:pathLst>
            </a:custGeom>
            <a:gradFill rotWithShape="1">
              <a:gsLst>
                <a:gs pos="0">
                  <a:schemeClr val="bg1">
                    <a:gamma/>
                    <a:shade val="84706"/>
                    <a:invGamma/>
                  </a:schemeClr>
                </a:gs>
                <a:gs pos="100000">
                  <a:schemeClr val="bg1"/>
                </a:gs>
              </a:gsLst>
              <a:lin ang="0" scaled="1"/>
            </a:gradFill>
            <a:ln w="9525">
              <a:noFill/>
              <a:round/>
              <a:headEnd/>
              <a:tailEnd/>
            </a:ln>
          </p:spPr>
          <p:txBody>
            <a:bodyPr/>
            <a:lstStyle/>
            <a:p>
              <a:pPr eaLnBrk="0" hangingPunct="0">
                <a:defRPr/>
              </a:pPr>
              <a:endParaRPr lang="en-US"/>
            </a:p>
          </p:txBody>
        </p:sp>
        <p:sp>
          <p:nvSpPr>
            <p:cNvPr id="6" name="Freeform 4"/>
            <p:cNvSpPr>
              <a:spLocks/>
            </p:cNvSpPr>
            <p:nvPr/>
          </p:nvSpPr>
          <p:spPr bwMode="hidden">
            <a:xfrm>
              <a:off x="0" y="0"/>
              <a:ext cx="5328" cy="3689"/>
            </a:xfrm>
            <a:custGeom>
              <a:avLst/>
              <a:gdLst/>
              <a:ahLst/>
              <a:cxnLst>
                <a:cxn ang="0">
                  <a:pos x="5311" y="3209"/>
                </a:cxn>
                <a:cxn ang="0">
                  <a:pos x="0" y="3689"/>
                </a:cxn>
                <a:cxn ang="0">
                  <a:pos x="0" y="9"/>
                </a:cxn>
                <a:cxn ang="0">
                  <a:pos x="5328" y="0"/>
                </a:cxn>
                <a:cxn ang="0">
                  <a:pos x="5311" y="3209"/>
                </a:cxn>
              </a:cxnLst>
              <a:rect l="0" t="0" r="r" b="b"/>
              <a:pathLst>
                <a:path w="5328" h="3689">
                  <a:moveTo>
                    <a:pt x="5311" y="3209"/>
                  </a:moveTo>
                  <a:lnTo>
                    <a:pt x="0" y="3689"/>
                  </a:lnTo>
                  <a:lnTo>
                    <a:pt x="0" y="9"/>
                  </a:lnTo>
                  <a:lnTo>
                    <a:pt x="5328" y="0"/>
                  </a:lnTo>
                  <a:lnTo>
                    <a:pt x="5311" y="3209"/>
                  </a:lnTo>
                  <a:close/>
                </a:path>
              </a:pathLst>
            </a:custGeom>
            <a:gradFill rotWithShape="1">
              <a:gsLst>
                <a:gs pos="0">
                  <a:schemeClr val="bg2"/>
                </a:gs>
                <a:gs pos="100000">
                  <a:schemeClr val="bg1"/>
                </a:gs>
              </a:gsLst>
              <a:lin ang="0" scaled="1"/>
            </a:gradFill>
            <a:ln w="9525">
              <a:noFill/>
              <a:round/>
              <a:headEnd/>
              <a:tailEnd/>
            </a:ln>
          </p:spPr>
          <p:txBody>
            <a:bodyPr/>
            <a:lstStyle/>
            <a:p>
              <a:pPr eaLnBrk="0" hangingPunct="0">
                <a:defRPr/>
              </a:pPr>
              <a:endParaRPr lang="en-US"/>
            </a:p>
          </p:txBody>
        </p:sp>
      </p:grpSp>
      <p:sp>
        <p:nvSpPr>
          <p:cNvPr id="50181" name="Rectangle 5"/>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50185" name="Rectangle 9"/>
          <p:cNvSpPr>
            <a:spLocks noGrp="1" noChangeArrowheads="1"/>
          </p:cNvSpPr>
          <p:nvPr>
            <p:ph type="ctrTitle" sz="quarter"/>
          </p:nvPr>
        </p:nvSpPr>
        <p:spPr>
          <a:xfrm>
            <a:off x="685800" y="1768475"/>
            <a:ext cx="7772400" cy="1736725"/>
          </a:xfrm>
        </p:spPr>
        <p:txBody>
          <a:bodyPr anchor="b" anchorCtr="1"/>
          <a:lstStyle>
            <a:lvl1pPr>
              <a:defRPr sz="5400"/>
            </a:lvl1pPr>
          </a:lstStyle>
          <a:p>
            <a:r>
              <a:rPr lang="en-US"/>
              <a:t>Click to edit Master title style</a:t>
            </a:r>
          </a:p>
        </p:txBody>
      </p:sp>
      <p:sp>
        <p:nvSpPr>
          <p:cNvPr id="7" name="Rectangle 6"/>
          <p:cNvSpPr>
            <a:spLocks noGrp="1" noChangeArrowheads="1"/>
          </p:cNvSpPr>
          <p:nvPr>
            <p:ph type="dt" sz="quarter" idx="10"/>
          </p:nvPr>
        </p:nvSpPr>
        <p:spPr/>
        <p:txBody>
          <a:bodyPr/>
          <a:lstStyle>
            <a:lvl1pPr>
              <a:defRPr/>
            </a:lvl1pPr>
          </a:lstStyle>
          <a:p>
            <a:pPr>
              <a:defRPr/>
            </a:pPr>
            <a:fld id="{545A0ECA-2CFC-424C-A15D-61498E746994}" type="datetimeFigureOut">
              <a:rPr lang="en-US"/>
              <a:pPr>
                <a:defRPr/>
              </a:pPr>
              <a:t>11/22/2011</a:t>
            </a:fld>
            <a:endParaRPr lang="en-US"/>
          </a:p>
        </p:txBody>
      </p:sp>
      <p:sp>
        <p:nvSpPr>
          <p:cNvPr id="8" name="Rectangle 7"/>
          <p:cNvSpPr>
            <a:spLocks noGrp="1" noChangeArrowheads="1"/>
          </p:cNvSpPr>
          <p:nvPr>
            <p:ph type="ftr" sz="quarter" idx="11"/>
          </p:nvPr>
        </p:nvSpPr>
        <p:spPr/>
        <p:txBody>
          <a:bodyPr/>
          <a:lstStyle>
            <a:lvl1pPr>
              <a:defRPr/>
            </a:lvl1pPr>
          </a:lstStyle>
          <a:p>
            <a:pPr>
              <a:defRPr/>
            </a:pPr>
            <a:endParaRPr lang="en-US"/>
          </a:p>
        </p:txBody>
      </p:sp>
      <p:sp>
        <p:nvSpPr>
          <p:cNvPr id="9" name="Rectangle 8"/>
          <p:cNvSpPr>
            <a:spLocks noGrp="1" noChangeArrowheads="1"/>
          </p:cNvSpPr>
          <p:nvPr>
            <p:ph type="sldNum" sz="quarter" idx="12"/>
          </p:nvPr>
        </p:nvSpPr>
        <p:spPr/>
        <p:txBody>
          <a:bodyPr/>
          <a:lstStyle>
            <a:lvl1pPr>
              <a:defRPr/>
            </a:lvl1pPr>
          </a:lstStyle>
          <a:p>
            <a:pPr>
              <a:defRPr/>
            </a:pPr>
            <a:fld id="{70BB77AB-EA2B-4282-BCEC-0E2F2C8DC161}"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976C2621-3AEC-49CE-B150-3D1002F54CA3}" type="datetimeFigureOut">
              <a:rPr lang="en-US"/>
              <a:pPr>
                <a:defRPr/>
              </a:pPr>
              <a:t>11/22/2011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ABF9441-5510-41C0-8347-A4B82F13F08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2136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213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1BE0F70F-D483-45C8-A81F-98ADDD5A52B1}" type="datetimeFigureOut">
              <a:rPr lang="en-US"/>
              <a:pPr>
                <a:defRPr/>
              </a:pPr>
              <a:t>11/22/2011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D0F0F0C-386F-44F8-91CE-424702B2030B}"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213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7"/>
          <p:cNvSpPr>
            <a:spLocks noGrp="1" noChangeArrowheads="1"/>
          </p:cNvSpPr>
          <p:nvPr>
            <p:ph type="dt" sz="half" idx="10"/>
          </p:nvPr>
        </p:nvSpPr>
        <p:spPr>
          <a:ln/>
        </p:spPr>
        <p:txBody>
          <a:bodyPr/>
          <a:lstStyle>
            <a:lvl1pPr>
              <a:defRPr/>
            </a:lvl1pPr>
          </a:lstStyle>
          <a:p>
            <a:pPr>
              <a:defRPr/>
            </a:pPr>
            <a:fld id="{84F9135E-8C1A-4CCA-87BA-15C13BE23EE7}" type="datetimeFigureOut">
              <a:rPr lang="en-US"/>
              <a:pPr>
                <a:defRPr/>
              </a:pPr>
              <a:t>11/22/2011</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18CCC9B6-B0C0-416D-8880-F0DA2F379B2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dt" sz="half" idx="10"/>
          </p:nvPr>
        </p:nvSpPr>
        <p:spPr>
          <a:ln/>
        </p:spPr>
        <p:txBody>
          <a:bodyPr/>
          <a:lstStyle>
            <a:lvl1pPr>
              <a:defRPr/>
            </a:lvl1pPr>
          </a:lstStyle>
          <a:p>
            <a:pPr>
              <a:defRPr/>
            </a:pPr>
            <a:fld id="{7AC2ED38-D0C1-4C8B-9464-21C1E2F6821E}" type="datetimeFigureOut">
              <a:rPr lang="en-US"/>
              <a:pPr>
                <a:defRPr/>
              </a:pPr>
              <a:t>11/22/2011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A136BC97-CD94-4E0B-A333-1C327E9BCF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dt" sz="half" idx="10"/>
          </p:nvPr>
        </p:nvSpPr>
        <p:spPr>
          <a:ln/>
        </p:spPr>
        <p:txBody>
          <a:bodyPr/>
          <a:lstStyle>
            <a:lvl1pPr>
              <a:defRPr/>
            </a:lvl1pPr>
          </a:lstStyle>
          <a:p>
            <a:pPr>
              <a:defRPr/>
            </a:pPr>
            <a:fld id="{741E27B1-F8ED-456F-A7EA-2231E9B0CBB6}" type="datetimeFigureOut">
              <a:rPr lang="en-US"/>
              <a:pPr>
                <a:defRPr/>
              </a:pPr>
              <a:t>11/22/2011</a:t>
            </a:fld>
            <a:endParaRPr lang="en-US"/>
          </a:p>
        </p:txBody>
      </p:sp>
      <p:sp>
        <p:nvSpPr>
          <p:cNvPr id="5" name="Rectangle 8"/>
          <p:cNvSpPr>
            <a:spLocks noGrp="1" noChangeArrowheads="1"/>
          </p:cNvSpPr>
          <p:nvPr>
            <p:ph type="ftr" sz="quarter" idx="11"/>
          </p:nvPr>
        </p:nvSpPr>
        <p:spPr>
          <a:ln/>
        </p:spPr>
        <p:txBody>
          <a:bodyPr/>
          <a:lstStyle>
            <a:lvl1pPr>
              <a:defRPr/>
            </a:lvl1pPr>
          </a:lstStyle>
          <a:p>
            <a:pPr>
              <a:defRPr/>
            </a:pPr>
            <a:endParaRPr lang="en-US"/>
          </a:p>
        </p:txBody>
      </p:sp>
      <p:sp>
        <p:nvSpPr>
          <p:cNvPr id="6" name="Rectangle 9"/>
          <p:cNvSpPr>
            <a:spLocks noGrp="1" noChangeArrowheads="1"/>
          </p:cNvSpPr>
          <p:nvPr>
            <p:ph type="sldNum" sz="quarter" idx="12"/>
          </p:nvPr>
        </p:nvSpPr>
        <p:spPr>
          <a:ln/>
        </p:spPr>
        <p:txBody>
          <a:bodyPr/>
          <a:lstStyle>
            <a:lvl1pPr>
              <a:defRPr/>
            </a:lvl1pPr>
          </a:lstStyle>
          <a:p>
            <a:pPr>
              <a:defRPr/>
            </a:pPr>
            <a:fld id="{59CD7630-1D05-475E-B4EB-ABF58F90ACCC}"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dt" sz="half" idx="10"/>
          </p:nvPr>
        </p:nvSpPr>
        <p:spPr>
          <a:ln/>
        </p:spPr>
        <p:txBody>
          <a:bodyPr/>
          <a:lstStyle>
            <a:lvl1pPr>
              <a:defRPr/>
            </a:lvl1pPr>
          </a:lstStyle>
          <a:p>
            <a:pPr>
              <a:defRPr/>
            </a:pPr>
            <a:fld id="{9BDEA153-0448-4EDE-8414-AFFD2640C7DE}" type="datetimeFigureOut">
              <a:rPr lang="en-US"/>
              <a:pPr>
                <a:defRPr/>
              </a:pPr>
              <a:t>11/22/2011</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36506D3A-5769-4B8A-BF1C-E7532A1791C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dt" sz="half" idx="10"/>
          </p:nvPr>
        </p:nvSpPr>
        <p:spPr>
          <a:ln/>
        </p:spPr>
        <p:txBody>
          <a:bodyPr/>
          <a:lstStyle>
            <a:lvl1pPr>
              <a:defRPr/>
            </a:lvl1pPr>
          </a:lstStyle>
          <a:p>
            <a:pPr>
              <a:defRPr/>
            </a:pPr>
            <a:fld id="{4351403A-1F3E-4C08-ABC8-F638438E5EDA}" type="datetimeFigureOut">
              <a:rPr lang="en-US"/>
              <a:pPr>
                <a:defRPr/>
              </a:pPr>
              <a:t>11/22/2011</a:t>
            </a:fld>
            <a:endParaRPr lang="en-US"/>
          </a:p>
        </p:txBody>
      </p:sp>
      <p:sp>
        <p:nvSpPr>
          <p:cNvPr id="8" name="Rectangle 8"/>
          <p:cNvSpPr>
            <a:spLocks noGrp="1" noChangeArrowheads="1"/>
          </p:cNvSpPr>
          <p:nvPr>
            <p:ph type="ftr" sz="quarter" idx="11"/>
          </p:nvPr>
        </p:nvSpPr>
        <p:spPr>
          <a:ln/>
        </p:spPr>
        <p:txBody>
          <a:bodyPr/>
          <a:lstStyle>
            <a:lvl1pPr>
              <a:defRPr/>
            </a:lvl1pPr>
          </a:lstStyle>
          <a:p>
            <a:pPr>
              <a:defRPr/>
            </a:pPr>
            <a:endParaRPr lang="en-US"/>
          </a:p>
        </p:txBody>
      </p:sp>
      <p:sp>
        <p:nvSpPr>
          <p:cNvPr id="9" name="Rectangle 9"/>
          <p:cNvSpPr>
            <a:spLocks noGrp="1" noChangeArrowheads="1"/>
          </p:cNvSpPr>
          <p:nvPr>
            <p:ph type="sldNum" sz="quarter" idx="12"/>
          </p:nvPr>
        </p:nvSpPr>
        <p:spPr>
          <a:ln/>
        </p:spPr>
        <p:txBody>
          <a:bodyPr/>
          <a:lstStyle>
            <a:lvl1pPr>
              <a:defRPr/>
            </a:lvl1pPr>
          </a:lstStyle>
          <a:p>
            <a:pPr>
              <a:defRPr/>
            </a:pPr>
            <a:fld id="{1B78056A-B24E-46B4-A128-822CFBED6FB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dt" sz="half" idx="10"/>
          </p:nvPr>
        </p:nvSpPr>
        <p:spPr>
          <a:ln/>
        </p:spPr>
        <p:txBody>
          <a:bodyPr/>
          <a:lstStyle>
            <a:lvl1pPr>
              <a:defRPr/>
            </a:lvl1pPr>
          </a:lstStyle>
          <a:p>
            <a:pPr>
              <a:defRPr/>
            </a:pPr>
            <a:fld id="{E1D18DB9-8236-4BD6-8585-85631775F166}" type="datetimeFigureOut">
              <a:rPr lang="en-US"/>
              <a:pPr>
                <a:defRPr/>
              </a:pPr>
              <a:t>11/22/2011</a:t>
            </a:fld>
            <a:endParaRPr lang="en-US"/>
          </a:p>
        </p:txBody>
      </p:sp>
      <p:sp>
        <p:nvSpPr>
          <p:cNvPr id="4" name="Rectangle 8"/>
          <p:cNvSpPr>
            <a:spLocks noGrp="1" noChangeArrowheads="1"/>
          </p:cNvSpPr>
          <p:nvPr>
            <p:ph type="ftr" sz="quarter" idx="11"/>
          </p:nvPr>
        </p:nvSpPr>
        <p:spPr>
          <a:ln/>
        </p:spPr>
        <p:txBody>
          <a:bodyPr/>
          <a:lstStyle>
            <a:lvl1pPr>
              <a:defRPr/>
            </a:lvl1pPr>
          </a:lstStyle>
          <a:p>
            <a:pPr>
              <a:defRPr/>
            </a:pPr>
            <a:endParaRPr lang="en-US"/>
          </a:p>
        </p:txBody>
      </p:sp>
      <p:sp>
        <p:nvSpPr>
          <p:cNvPr id="5" name="Rectangle 9"/>
          <p:cNvSpPr>
            <a:spLocks noGrp="1" noChangeArrowheads="1"/>
          </p:cNvSpPr>
          <p:nvPr>
            <p:ph type="sldNum" sz="quarter" idx="12"/>
          </p:nvPr>
        </p:nvSpPr>
        <p:spPr>
          <a:ln/>
        </p:spPr>
        <p:txBody>
          <a:bodyPr/>
          <a:lstStyle>
            <a:lvl1pPr>
              <a:defRPr/>
            </a:lvl1pPr>
          </a:lstStyle>
          <a:p>
            <a:pPr>
              <a:defRPr/>
            </a:pPr>
            <a:fld id="{7A8A7F51-89FA-43ED-B7E0-8A21ADAAB6F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dt" sz="half" idx="10"/>
          </p:nvPr>
        </p:nvSpPr>
        <p:spPr>
          <a:ln/>
        </p:spPr>
        <p:txBody>
          <a:bodyPr/>
          <a:lstStyle>
            <a:lvl1pPr>
              <a:defRPr/>
            </a:lvl1pPr>
          </a:lstStyle>
          <a:p>
            <a:pPr>
              <a:defRPr/>
            </a:pPr>
            <a:fld id="{4C4D5C35-FCB5-4ECF-8919-073244F33002}" type="datetimeFigureOut">
              <a:rPr lang="en-US"/>
              <a:pPr>
                <a:defRPr/>
              </a:pPr>
              <a:t>11/22/2011</a:t>
            </a:fld>
            <a:endParaRPr lang="en-US"/>
          </a:p>
        </p:txBody>
      </p:sp>
      <p:sp>
        <p:nvSpPr>
          <p:cNvPr id="3" name="Rectangle 8"/>
          <p:cNvSpPr>
            <a:spLocks noGrp="1" noChangeArrowheads="1"/>
          </p:cNvSpPr>
          <p:nvPr>
            <p:ph type="ftr" sz="quarter" idx="11"/>
          </p:nvPr>
        </p:nvSpPr>
        <p:spPr>
          <a:ln/>
        </p:spPr>
        <p:txBody>
          <a:bodyPr/>
          <a:lstStyle>
            <a:lvl1pPr>
              <a:defRPr/>
            </a:lvl1pPr>
          </a:lstStyle>
          <a:p>
            <a:pPr>
              <a:defRPr/>
            </a:pPr>
            <a:endParaRPr lang="en-US"/>
          </a:p>
        </p:txBody>
      </p:sp>
      <p:sp>
        <p:nvSpPr>
          <p:cNvPr id="4" name="Rectangle 9"/>
          <p:cNvSpPr>
            <a:spLocks noGrp="1" noChangeArrowheads="1"/>
          </p:cNvSpPr>
          <p:nvPr>
            <p:ph type="sldNum" sz="quarter" idx="12"/>
          </p:nvPr>
        </p:nvSpPr>
        <p:spPr>
          <a:ln/>
        </p:spPr>
        <p:txBody>
          <a:bodyPr/>
          <a:lstStyle>
            <a:lvl1pPr>
              <a:defRPr/>
            </a:lvl1pPr>
          </a:lstStyle>
          <a:p>
            <a:pPr>
              <a:defRPr/>
            </a:pPr>
            <a:fld id="{E6B50EBA-4E85-444C-9754-2BAC6AB47C6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41D96279-129B-4532-8A94-1B7AF069E57A}" type="datetimeFigureOut">
              <a:rPr lang="en-US"/>
              <a:pPr>
                <a:defRPr/>
              </a:pPr>
              <a:t>11/22/2011</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88ADEA58-74AF-4041-8DC9-634C299C6DF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dt" sz="half" idx="10"/>
          </p:nvPr>
        </p:nvSpPr>
        <p:spPr>
          <a:ln/>
        </p:spPr>
        <p:txBody>
          <a:bodyPr/>
          <a:lstStyle>
            <a:lvl1pPr>
              <a:defRPr/>
            </a:lvl1pPr>
          </a:lstStyle>
          <a:p>
            <a:pPr>
              <a:defRPr/>
            </a:pPr>
            <a:fld id="{36F9AD6F-9A25-4688-AEC9-60B2338F04B0}" type="datetimeFigureOut">
              <a:rPr lang="en-US"/>
              <a:pPr>
                <a:defRPr/>
              </a:pPr>
              <a:t>11/22/2011</a:t>
            </a:fld>
            <a:endParaRPr lang="en-US"/>
          </a:p>
        </p:txBody>
      </p:sp>
      <p:sp>
        <p:nvSpPr>
          <p:cNvPr id="6" name="Rectangle 8"/>
          <p:cNvSpPr>
            <a:spLocks noGrp="1" noChangeArrowheads="1"/>
          </p:cNvSpPr>
          <p:nvPr>
            <p:ph type="ftr" sz="quarter" idx="11"/>
          </p:nvPr>
        </p:nvSpPr>
        <p:spPr>
          <a:ln/>
        </p:spPr>
        <p:txBody>
          <a:bodyPr/>
          <a:lstStyle>
            <a:lvl1pPr>
              <a:defRPr/>
            </a:lvl1pPr>
          </a:lstStyle>
          <a:p>
            <a:pPr>
              <a:defRPr/>
            </a:pPr>
            <a:endParaRPr lang="en-US"/>
          </a:p>
        </p:txBody>
      </p:sp>
      <p:sp>
        <p:nvSpPr>
          <p:cNvPr id="7" name="Rectangle 9"/>
          <p:cNvSpPr>
            <a:spLocks noGrp="1" noChangeArrowheads="1"/>
          </p:cNvSpPr>
          <p:nvPr>
            <p:ph type="sldNum" sz="quarter" idx="12"/>
          </p:nvPr>
        </p:nvSpPr>
        <p:spPr>
          <a:ln/>
        </p:spPr>
        <p:txBody>
          <a:bodyPr/>
          <a:lstStyle>
            <a:lvl1pPr>
              <a:defRPr/>
            </a:lvl1pPr>
          </a:lstStyle>
          <a:p>
            <a:pPr>
              <a:defRPr/>
            </a:pPr>
            <a:fld id="{FFD1F91F-86E0-41C5-AA44-E53D8B53EBA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7242175" cy="1981200"/>
            <a:chOff x="0" y="0"/>
            <a:chExt cx="4562" cy="1248"/>
          </a:xfrm>
        </p:grpSpPr>
        <p:sp>
          <p:nvSpPr>
            <p:cNvPr id="49155" name="Freeform 3"/>
            <p:cNvSpPr>
              <a:spLocks/>
            </p:cNvSpPr>
            <p:nvPr/>
          </p:nvSpPr>
          <p:spPr bwMode="hidden">
            <a:xfrm>
              <a:off x="0" y="583"/>
              <a:ext cx="4487" cy="665"/>
            </a:xfrm>
            <a:custGeom>
              <a:avLst/>
              <a:gdLst/>
              <a:ahLst/>
              <a:cxnLst>
                <a:cxn ang="0">
                  <a:pos x="4800" y="299"/>
                </a:cxn>
                <a:cxn ang="0">
                  <a:pos x="0" y="665"/>
                </a:cxn>
                <a:cxn ang="0">
                  <a:pos x="0" y="0"/>
                </a:cxn>
                <a:cxn ang="0">
                  <a:pos x="4806" y="1"/>
                </a:cxn>
                <a:cxn ang="0">
                  <a:pos x="4800" y="153"/>
                </a:cxn>
                <a:cxn ang="0">
                  <a:pos x="4800" y="299"/>
                </a:cxn>
              </a:cxnLst>
              <a:rect l="0" t="0" r="r" b="b"/>
              <a:pathLst>
                <a:path w="4806" h="665">
                  <a:moveTo>
                    <a:pt x="4800" y="299"/>
                  </a:moveTo>
                  <a:lnTo>
                    <a:pt x="0" y="665"/>
                  </a:lnTo>
                  <a:lnTo>
                    <a:pt x="0" y="0"/>
                  </a:lnTo>
                  <a:lnTo>
                    <a:pt x="4806" y="1"/>
                  </a:lnTo>
                  <a:lnTo>
                    <a:pt x="4800" y="153"/>
                  </a:lnTo>
                  <a:lnTo>
                    <a:pt x="4800" y="299"/>
                  </a:lnTo>
                  <a:close/>
                </a:path>
              </a:pathLst>
            </a:custGeom>
            <a:gradFill rotWithShape="1">
              <a:gsLst>
                <a:gs pos="0">
                  <a:schemeClr val="bg1">
                    <a:gamma/>
                    <a:shade val="94118"/>
                    <a:invGamma/>
                  </a:schemeClr>
                </a:gs>
                <a:gs pos="100000">
                  <a:schemeClr val="bg1"/>
                </a:gs>
              </a:gsLst>
              <a:lin ang="0" scaled="1"/>
            </a:gradFill>
            <a:ln w="9525">
              <a:noFill/>
              <a:round/>
              <a:headEnd/>
              <a:tailEnd/>
            </a:ln>
          </p:spPr>
          <p:txBody>
            <a:bodyPr/>
            <a:lstStyle/>
            <a:p>
              <a:pPr eaLnBrk="0" hangingPunct="0">
                <a:defRPr/>
              </a:pPr>
              <a:endParaRPr lang="en-US"/>
            </a:p>
          </p:txBody>
        </p:sp>
        <p:sp>
          <p:nvSpPr>
            <p:cNvPr id="49156" name="Freeform 4"/>
            <p:cNvSpPr>
              <a:spLocks/>
            </p:cNvSpPr>
            <p:nvPr/>
          </p:nvSpPr>
          <p:spPr bwMode="hidden">
            <a:xfrm>
              <a:off x="0" y="0"/>
              <a:ext cx="4562" cy="1199"/>
            </a:xfrm>
            <a:custGeom>
              <a:avLst/>
              <a:gdLst/>
              <a:ahLst/>
              <a:cxnLst>
                <a:cxn ang="0">
                  <a:pos x="4560" y="932"/>
                </a:cxn>
                <a:cxn ang="0">
                  <a:pos x="0" y="1199"/>
                </a:cxn>
                <a:cxn ang="0">
                  <a:pos x="0" y="0"/>
                </a:cxn>
                <a:cxn ang="0">
                  <a:pos x="4562" y="0"/>
                </a:cxn>
                <a:cxn ang="0">
                  <a:pos x="4560" y="932"/>
                </a:cxn>
                <a:cxn ang="0">
                  <a:pos x="4560" y="932"/>
                </a:cxn>
              </a:cxnLst>
              <a:rect l="0" t="0" r="r" b="b"/>
              <a:pathLst>
                <a:path w="4562" h="1199">
                  <a:moveTo>
                    <a:pt x="4560" y="932"/>
                  </a:moveTo>
                  <a:lnTo>
                    <a:pt x="0" y="1199"/>
                  </a:lnTo>
                  <a:lnTo>
                    <a:pt x="0" y="0"/>
                  </a:lnTo>
                  <a:lnTo>
                    <a:pt x="4562" y="0"/>
                  </a:lnTo>
                  <a:lnTo>
                    <a:pt x="4560" y="932"/>
                  </a:lnTo>
                  <a:lnTo>
                    <a:pt x="4560" y="932"/>
                  </a:lnTo>
                  <a:close/>
                </a:path>
              </a:pathLst>
            </a:custGeom>
            <a:gradFill rotWithShape="0">
              <a:gsLst>
                <a:gs pos="0">
                  <a:schemeClr val="bg2"/>
                </a:gs>
                <a:gs pos="100000">
                  <a:schemeClr val="bg1"/>
                </a:gs>
              </a:gsLst>
              <a:lin ang="0" scaled="1"/>
            </a:gradFill>
            <a:ln w="9525">
              <a:noFill/>
              <a:round/>
              <a:headEnd/>
              <a:tailEnd/>
            </a:ln>
          </p:spPr>
          <p:txBody>
            <a:bodyPr/>
            <a:lstStyle/>
            <a:p>
              <a:pPr eaLnBrk="0" hangingPunct="0">
                <a:defRPr/>
              </a:pPr>
              <a:endParaRPr lang="en-US"/>
            </a:p>
          </p:txBody>
        </p:sp>
      </p:grpSp>
      <p:sp>
        <p:nvSpPr>
          <p:cNvPr id="49157" name="Rectangle 5"/>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9158" name="Rectangle 6"/>
          <p:cNvSpPr>
            <a:spLocks noGrp="1" noChangeArrowheads="1"/>
          </p:cNvSpPr>
          <p:nvPr>
            <p:ph type="body" idx="1"/>
          </p:nvPr>
        </p:nvSpPr>
        <p:spPr bwMode="auto">
          <a:xfrm>
            <a:off x="457200" y="1600200"/>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9159" name="Rectangle 7"/>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effectLst>
                  <a:outerShdw blurRad="38100" dist="38100" dir="2700000" algn="tl">
                    <a:srgbClr val="000000"/>
                  </a:outerShdw>
                </a:effectLst>
              </a:defRPr>
            </a:lvl1pPr>
          </a:lstStyle>
          <a:p>
            <a:pPr>
              <a:defRPr/>
            </a:pPr>
            <a:fld id="{27295BDF-39DA-4EC5-BD29-65D6B92C7FA0}" type="datetimeFigureOut">
              <a:rPr lang="en-US"/>
              <a:pPr>
                <a:defRPr/>
              </a:pPr>
              <a:t>11/22/2011</a:t>
            </a:fld>
            <a:endParaRPr lang="en-US"/>
          </a:p>
        </p:txBody>
      </p:sp>
      <p:sp>
        <p:nvSpPr>
          <p:cNvPr id="49160" name="Rectangle 8"/>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200">
                <a:effectLst>
                  <a:outerShdw blurRad="38100" dist="38100" dir="2700000" algn="tl">
                    <a:srgbClr val="000000"/>
                  </a:outerShdw>
                </a:effectLst>
              </a:defRPr>
            </a:lvl1pPr>
          </a:lstStyle>
          <a:p>
            <a:pPr>
              <a:defRPr/>
            </a:pPr>
            <a:endParaRPr lang="en-US"/>
          </a:p>
        </p:txBody>
      </p:sp>
      <p:sp>
        <p:nvSpPr>
          <p:cNvPr id="49161" name="Rectangle 9"/>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effectLst>
                  <a:outerShdw blurRad="38100" dist="38100" dir="2700000" algn="tl">
                    <a:srgbClr val="000000"/>
                  </a:outerShdw>
                </a:effectLst>
              </a:defRPr>
            </a:lvl1pPr>
          </a:lstStyle>
          <a:p>
            <a:pPr>
              <a:defRPr/>
            </a:pPr>
            <a:fld id="{CF06C99E-F523-4EB3-8B73-7272C6AA6717}"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72"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2.xml"/><Relationship Id="rId1" Type="http://schemas.openxmlformats.org/officeDocument/2006/relationships/video" Target="file:///C:\Documents%20and%20Settings\Valentyna\My%20Documents\PowerPoint\2011-IUGG-Australia\Avi-Dynamo\nst_tio_2010-08-03_q5.mpg" TargetMode="Externa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5.png"/><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ideo" Target="file:///C:\Documents%20and%20Settings\Valentyna\My%20Documents\PowerPoint\2011-IUGG-Australia\Avi-Dynamo\nst_tio_2010-08-03_q5.mpg" TargetMode="Externa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idx="4294967295"/>
          </p:nvPr>
        </p:nvSpPr>
        <p:spPr>
          <a:xfrm>
            <a:off x="863600" y="1409700"/>
            <a:ext cx="7772400" cy="1903413"/>
          </a:xfrm>
        </p:spPr>
        <p:txBody>
          <a:bodyPr anchor="t"/>
          <a:lstStyle/>
          <a:p>
            <a:pPr eaLnBrk="1" hangingPunct="1">
              <a:defRPr/>
            </a:pPr>
            <a:r>
              <a:rPr lang="en-US" sz="4000"/>
              <a:t>Small-scale Dynamo Action in the Quiet Sun : Observational Aspects</a:t>
            </a:r>
            <a:br>
              <a:rPr lang="en-US" sz="4000"/>
            </a:br>
            <a:endParaRPr lang="en-US" sz="4000"/>
          </a:p>
        </p:txBody>
      </p:sp>
      <p:sp>
        <p:nvSpPr>
          <p:cNvPr id="15362" name="Text Box 4"/>
          <p:cNvSpPr txBox="1">
            <a:spLocks noChangeArrowheads="1"/>
          </p:cNvSpPr>
          <p:nvPr/>
        </p:nvSpPr>
        <p:spPr bwMode="auto">
          <a:xfrm>
            <a:off x="4419600" y="6172200"/>
            <a:ext cx="2514600"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Arial" charset="0"/>
            </a:endParaRPr>
          </a:p>
        </p:txBody>
      </p:sp>
      <p:sp>
        <p:nvSpPr>
          <p:cNvPr id="15363" name="Text Box 5"/>
          <p:cNvSpPr txBox="1">
            <a:spLocks noChangeArrowheads="1"/>
          </p:cNvSpPr>
          <p:nvPr/>
        </p:nvSpPr>
        <p:spPr bwMode="auto">
          <a:xfrm>
            <a:off x="3984625" y="6248400"/>
            <a:ext cx="1654175" cy="457200"/>
          </a:xfrm>
          <a:prstGeom prst="rect">
            <a:avLst/>
          </a:prstGeom>
          <a:noFill/>
          <a:ln w="9525">
            <a:noFill/>
            <a:miter lim="800000"/>
            <a:headEnd/>
            <a:tailEnd/>
          </a:ln>
        </p:spPr>
        <p:txBody>
          <a:bodyPr>
            <a:spAutoFit/>
          </a:bodyPr>
          <a:lstStyle/>
          <a:p>
            <a:pPr eaLnBrk="0" hangingPunct="0">
              <a:spcBef>
                <a:spcPct val="50000"/>
              </a:spcBef>
            </a:pPr>
            <a:endParaRPr lang="en-US" sz="2400">
              <a:latin typeface="Arial" charset="0"/>
            </a:endParaRPr>
          </a:p>
        </p:txBody>
      </p:sp>
      <p:sp>
        <p:nvSpPr>
          <p:cNvPr id="15364" name="Text Box 6"/>
          <p:cNvSpPr txBox="1">
            <a:spLocks noChangeArrowheads="1"/>
          </p:cNvSpPr>
          <p:nvPr/>
        </p:nvSpPr>
        <p:spPr bwMode="auto">
          <a:xfrm>
            <a:off x="3581400" y="6096000"/>
            <a:ext cx="2971800" cy="457200"/>
          </a:xfrm>
          <a:prstGeom prst="rect">
            <a:avLst/>
          </a:prstGeom>
          <a:noFill/>
          <a:ln w="9525">
            <a:noFill/>
            <a:miter lim="800000"/>
            <a:headEnd/>
            <a:tailEnd/>
          </a:ln>
        </p:spPr>
        <p:txBody>
          <a:bodyPr>
            <a:spAutoFit/>
          </a:bodyPr>
          <a:lstStyle/>
          <a:p>
            <a:pPr eaLnBrk="0" hangingPunct="0">
              <a:spcBef>
                <a:spcPct val="50000"/>
              </a:spcBef>
            </a:pPr>
            <a:r>
              <a:rPr lang="en-US" i="1">
                <a:solidFill>
                  <a:schemeClr val="bg1"/>
                </a:solidFill>
                <a:latin typeface="Arial" charset="0"/>
              </a:rPr>
              <a:t>Big Bear Solar Observatory</a:t>
            </a:r>
            <a:r>
              <a:rPr lang="en-US" sz="2400">
                <a:latin typeface="Arial" charset="0"/>
              </a:rPr>
              <a:t> </a:t>
            </a:r>
          </a:p>
        </p:txBody>
      </p:sp>
      <p:pic>
        <p:nvPicPr>
          <p:cNvPr id="15365" name="Picture 7" descr="bbso-new-logo"/>
          <p:cNvPicPr>
            <a:picLocks noChangeAspect="1" noChangeArrowheads="1"/>
          </p:cNvPicPr>
          <p:nvPr/>
        </p:nvPicPr>
        <p:blipFill>
          <a:blip r:embed="rId3"/>
          <a:srcRect/>
          <a:stretch>
            <a:fillRect/>
          </a:stretch>
        </p:blipFill>
        <p:spPr bwMode="auto">
          <a:xfrm>
            <a:off x="8077200" y="76200"/>
            <a:ext cx="914400" cy="914400"/>
          </a:xfrm>
          <a:prstGeom prst="rect">
            <a:avLst/>
          </a:prstGeom>
          <a:noFill/>
          <a:ln w="9525">
            <a:noFill/>
            <a:miter lim="800000"/>
            <a:headEnd/>
            <a:tailEnd/>
          </a:ln>
        </p:spPr>
      </p:pic>
      <p:sp>
        <p:nvSpPr>
          <p:cNvPr id="15366" name="Text Box 8"/>
          <p:cNvSpPr txBox="1">
            <a:spLocks noChangeArrowheads="1"/>
          </p:cNvSpPr>
          <p:nvPr/>
        </p:nvSpPr>
        <p:spPr bwMode="auto">
          <a:xfrm>
            <a:off x="2447925" y="4014788"/>
            <a:ext cx="4487863" cy="1552575"/>
          </a:xfrm>
          <a:prstGeom prst="rect">
            <a:avLst/>
          </a:prstGeom>
          <a:noFill/>
          <a:ln w="9525">
            <a:noFill/>
            <a:miter lim="800000"/>
            <a:headEnd/>
            <a:tailEnd/>
          </a:ln>
        </p:spPr>
        <p:txBody>
          <a:bodyPr wrap="none">
            <a:spAutoFit/>
          </a:bodyPr>
          <a:lstStyle/>
          <a:p>
            <a:r>
              <a:rPr lang="en-US" sz="2400">
                <a:latin typeface="Arial" charset="0"/>
              </a:rPr>
              <a:t>     Valentina Abramenko</a:t>
            </a:r>
          </a:p>
          <a:p>
            <a:endParaRPr lang="en-US" sz="2400">
              <a:latin typeface="Arial" charset="0"/>
            </a:endParaRPr>
          </a:p>
          <a:p>
            <a:r>
              <a:rPr lang="en-US" sz="2400">
                <a:latin typeface="Arial" charset="0"/>
              </a:rPr>
              <a:t>Big Bear Solar Observatory, CA</a:t>
            </a:r>
          </a:p>
          <a:p>
            <a:r>
              <a:rPr lang="en-US" sz="2400">
                <a:latin typeface="Arial" charset="0"/>
              </a:rPr>
              <a:t>Email: avi@bbso.njit.edu</a:t>
            </a:r>
          </a:p>
        </p:txBody>
      </p:sp>
      <p:sp>
        <p:nvSpPr>
          <p:cNvPr id="15367"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15368"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3793" name="Text Box 2"/>
          <p:cNvSpPr txBox="1">
            <a:spLocks noChangeArrowheads="1"/>
          </p:cNvSpPr>
          <p:nvPr/>
        </p:nvSpPr>
        <p:spPr bwMode="auto">
          <a:xfrm>
            <a:off x="6575425" y="3752850"/>
            <a:ext cx="3432175" cy="366713"/>
          </a:xfrm>
          <a:prstGeom prst="rect">
            <a:avLst/>
          </a:prstGeom>
          <a:noFill/>
          <a:ln w="9525" algn="ctr">
            <a:noFill/>
            <a:miter lim="800000"/>
            <a:headEnd/>
            <a:tailEnd/>
          </a:ln>
        </p:spPr>
        <p:txBody>
          <a:bodyPr>
            <a:spAutoFit/>
          </a:bodyPr>
          <a:lstStyle/>
          <a:p>
            <a:pPr eaLnBrk="0" hangingPunct="0"/>
            <a:r>
              <a:rPr lang="en-US">
                <a:latin typeface="Times New Roman" pitchFamily="18" charset="0"/>
              </a:rPr>
              <a:t>Wavenumber</a:t>
            </a:r>
          </a:p>
        </p:txBody>
      </p:sp>
      <p:grpSp>
        <p:nvGrpSpPr>
          <p:cNvPr id="33794" name="Group 3"/>
          <p:cNvGrpSpPr>
            <a:grpSpLocks/>
          </p:cNvGrpSpPr>
          <p:nvPr/>
        </p:nvGrpSpPr>
        <p:grpSpPr bwMode="auto">
          <a:xfrm>
            <a:off x="647700" y="441325"/>
            <a:ext cx="6373813" cy="4248150"/>
            <a:chOff x="408" y="278"/>
            <a:chExt cx="4015" cy="2676"/>
          </a:xfrm>
        </p:grpSpPr>
        <p:sp>
          <p:nvSpPr>
            <p:cNvPr id="33799" name="Line 4"/>
            <p:cNvSpPr>
              <a:spLocks noChangeShapeType="1"/>
            </p:cNvSpPr>
            <p:nvPr/>
          </p:nvSpPr>
          <p:spPr bwMode="auto">
            <a:xfrm flipH="1">
              <a:off x="1156" y="2682"/>
              <a:ext cx="2436" cy="0"/>
            </a:xfrm>
            <a:prstGeom prst="line">
              <a:avLst/>
            </a:prstGeom>
            <a:noFill/>
            <a:ln w="9525">
              <a:solidFill>
                <a:schemeClr val="tx1"/>
              </a:solidFill>
              <a:round/>
              <a:headEnd/>
              <a:tailEnd type="triangle" w="med" len="med"/>
            </a:ln>
          </p:spPr>
          <p:txBody>
            <a:bodyPr/>
            <a:lstStyle/>
            <a:p>
              <a:endParaRPr lang="en-US"/>
            </a:p>
          </p:txBody>
        </p:sp>
        <p:sp>
          <p:nvSpPr>
            <p:cNvPr id="33800" name="Text Box 5"/>
            <p:cNvSpPr txBox="1">
              <a:spLocks noChangeArrowheads="1"/>
            </p:cNvSpPr>
            <p:nvPr/>
          </p:nvSpPr>
          <p:spPr bwMode="auto">
            <a:xfrm>
              <a:off x="2381" y="2682"/>
              <a:ext cx="307" cy="250"/>
            </a:xfrm>
            <a:prstGeom prst="rect">
              <a:avLst/>
            </a:prstGeom>
            <a:noFill/>
            <a:ln w="9525" algn="ctr">
              <a:noFill/>
              <a:miter lim="800000"/>
              <a:headEnd/>
              <a:tailEnd/>
            </a:ln>
          </p:spPr>
          <p:txBody>
            <a:bodyPr wrap="none">
              <a:spAutoFit/>
            </a:bodyPr>
            <a:lstStyle/>
            <a:p>
              <a:pPr eaLnBrk="0" hangingPunct="0"/>
              <a:r>
                <a:rPr lang="en-US" sz="2000" baseline="-25000">
                  <a:latin typeface="Times New Roman" pitchFamily="18" charset="0"/>
                </a:rPr>
                <a:t> </a:t>
              </a:r>
              <a:r>
                <a:rPr lang="el-GR" sz="2000">
                  <a:solidFill>
                    <a:srgbClr val="009900"/>
                  </a:solidFill>
                  <a:latin typeface="Times New Roman" pitchFamily="18" charset="0"/>
                </a:rPr>
                <a:t>λ </a:t>
              </a:r>
              <a:r>
                <a:rPr lang="el-GR" sz="2000" baseline="-25000">
                  <a:solidFill>
                    <a:srgbClr val="009900"/>
                  </a:solidFill>
                  <a:latin typeface="Times New Roman" pitchFamily="18" charset="0"/>
                  <a:cs typeface="Times New Roman" pitchFamily="18" charset="0"/>
                </a:rPr>
                <a:t>ν</a:t>
              </a:r>
              <a:endParaRPr lang="el-GR" sz="2000">
                <a:solidFill>
                  <a:srgbClr val="009900"/>
                </a:solidFill>
                <a:latin typeface="Times New Roman" pitchFamily="18" charset="0"/>
                <a:cs typeface="Times New Roman" pitchFamily="18" charset="0"/>
              </a:endParaRPr>
            </a:p>
          </p:txBody>
        </p:sp>
        <p:sp>
          <p:nvSpPr>
            <p:cNvPr id="33801" name="Text Box 6"/>
            <p:cNvSpPr txBox="1">
              <a:spLocks noChangeArrowheads="1"/>
            </p:cNvSpPr>
            <p:nvPr/>
          </p:nvSpPr>
          <p:spPr bwMode="auto">
            <a:xfrm>
              <a:off x="3583" y="2568"/>
              <a:ext cx="84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Spatial scale</a:t>
              </a:r>
            </a:p>
          </p:txBody>
        </p:sp>
        <p:sp>
          <p:nvSpPr>
            <p:cNvPr id="33802" name="Line 7"/>
            <p:cNvSpPr>
              <a:spLocks noChangeShapeType="1"/>
            </p:cNvSpPr>
            <p:nvPr/>
          </p:nvSpPr>
          <p:spPr bwMode="auto">
            <a:xfrm>
              <a:off x="804" y="322"/>
              <a:ext cx="0" cy="2233"/>
            </a:xfrm>
            <a:prstGeom prst="line">
              <a:avLst/>
            </a:prstGeom>
            <a:noFill/>
            <a:ln w="9525">
              <a:solidFill>
                <a:schemeClr val="tx1"/>
              </a:solidFill>
              <a:round/>
              <a:headEnd/>
              <a:tailEnd/>
            </a:ln>
          </p:spPr>
          <p:txBody>
            <a:bodyPr/>
            <a:lstStyle/>
            <a:p>
              <a:endParaRPr lang="en-US"/>
            </a:p>
          </p:txBody>
        </p:sp>
        <p:sp>
          <p:nvSpPr>
            <p:cNvPr id="33803" name="Line 8"/>
            <p:cNvSpPr>
              <a:spLocks noChangeShapeType="1"/>
            </p:cNvSpPr>
            <p:nvPr/>
          </p:nvSpPr>
          <p:spPr bwMode="auto">
            <a:xfrm>
              <a:off x="804" y="2555"/>
              <a:ext cx="3310" cy="0"/>
            </a:xfrm>
            <a:prstGeom prst="line">
              <a:avLst/>
            </a:prstGeom>
            <a:noFill/>
            <a:ln w="9525">
              <a:solidFill>
                <a:schemeClr val="tx1"/>
              </a:solidFill>
              <a:round/>
              <a:headEnd/>
              <a:tailEnd/>
            </a:ln>
          </p:spPr>
          <p:txBody>
            <a:bodyPr/>
            <a:lstStyle/>
            <a:p>
              <a:endParaRPr lang="en-US"/>
            </a:p>
          </p:txBody>
        </p:sp>
        <p:sp>
          <p:nvSpPr>
            <p:cNvPr id="33804" name="Freeform 9"/>
            <p:cNvSpPr>
              <a:spLocks/>
            </p:cNvSpPr>
            <p:nvPr/>
          </p:nvSpPr>
          <p:spPr bwMode="auto">
            <a:xfrm>
              <a:off x="928" y="398"/>
              <a:ext cx="1601" cy="1303"/>
            </a:xfrm>
            <a:custGeom>
              <a:avLst/>
              <a:gdLst>
                <a:gd name="T0" fmla="*/ 0 w 1601"/>
                <a:gd name="T1" fmla="*/ 0 h 1303"/>
                <a:gd name="T2" fmla="*/ 1601 w 1601"/>
                <a:gd name="T3" fmla="*/ 1303 h 1303"/>
                <a:gd name="T4" fmla="*/ 0 60000 65536"/>
                <a:gd name="T5" fmla="*/ 0 60000 65536"/>
                <a:gd name="T6" fmla="*/ 0 w 1601"/>
                <a:gd name="T7" fmla="*/ 0 h 1303"/>
                <a:gd name="T8" fmla="*/ 1601 w 1601"/>
                <a:gd name="T9" fmla="*/ 1303 h 1303"/>
              </a:gdLst>
              <a:ahLst/>
              <a:cxnLst>
                <a:cxn ang="T4">
                  <a:pos x="T0" y="T1"/>
                </a:cxn>
                <a:cxn ang="T5">
                  <a:pos x="T2" y="T3"/>
                </a:cxn>
              </a:cxnLst>
              <a:rect l="T6" t="T7" r="T8" b="T9"/>
              <a:pathLst>
                <a:path w="1601" h="1303">
                  <a:moveTo>
                    <a:pt x="0" y="0"/>
                  </a:moveTo>
                  <a:lnTo>
                    <a:pt x="1601" y="1303"/>
                  </a:lnTo>
                </a:path>
              </a:pathLst>
            </a:custGeom>
            <a:noFill/>
            <a:ln w="41275">
              <a:solidFill>
                <a:srgbClr val="00CC00"/>
              </a:solidFill>
              <a:round/>
              <a:headEnd/>
              <a:tailEnd/>
            </a:ln>
          </p:spPr>
          <p:txBody>
            <a:bodyPr/>
            <a:lstStyle/>
            <a:p>
              <a:endParaRPr lang="en-US"/>
            </a:p>
          </p:txBody>
        </p:sp>
        <p:sp>
          <p:nvSpPr>
            <p:cNvPr id="33805" name="Freeform 10"/>
            <p:cNvSpPr>
              <a:spLocks/>
            </p:cNvSpPr>
            <p:nvPr/>
          </p:nvSpPr>
          <p:spPr bwMode="auto">
            <a:xfrm>
              <a:off x="2517" y="1684"/>
              <a:ext cx="271" cy="710"/>
            </a:xfrm>
            <a:custGeom>
              <a:avLst/>
              <a:gdLst>
                <a:gd name="T0" fmla="*/ 0 w 295"/>
                <a:gd name="T1" fmla="*/ 0 h 635"/>
                <a:gd name="T2" fmla="*/ 104 w 295"/>
                <a:gd name="T3" fmla="*/ 152 h 635"/>
                <a:gd name="T4" fmla="*/ 166 w 295"/>
                <a:gd name="T5" fmla="*/ 304 h 635"/>
                <a:gd name="T6" fmla="*/ 209 w 295"/>
                <a:gd name="T7" fmla="*/ 432 h 635"/>
                <a:gd name="T8" fmla="*/ 229 w 295"/>
                <a:gd name="T9" fmla="*/ 508 h 635"/>
                <a:gd name="T10" fmla="*/ 271 w 295"/>
                <a:gd name="T11" fmla="*/ 710 h 635"/>
                <a:gd name="T12" fmla="*/ 0 60000 65536"/>
                <a:gd name="T13" fmla="*/ 0 60000 65536"/>
                <a:gd name="T14" fmla="*/ 0 60000 65536"/>
                <a:gd name="T15" fmla="*/ 0 60000 65536"/>
                <a:gd name="T16" fmla="*/ 0 60000 65536"/>
                <a:gd name="T17" fmla="*/ 0 60000 65536"/>
                <a:gd name="T18" fmla="*/ 0 w 295"/>
                <a:gd name="T19" fmla="*/ 0 h 635"/>
                <a:gd name="T20" fmla="*/ 295 w 295"/>
                <a:gd name="T21" fmla="*/ 635 h 635"/>
              </a:gdLst>
              <a:ahLst/>
              <a:cxnLst>
                <a:cxn ang="T12">
                  <a:pos x="T0" y="T1"/>
                </a:cxn>
                <a:cxn ang="T13">
                  <a:pos x="T2" y="T3"/>
                </a:cxn>
                <a:cxn ang="T14">
                  <a:pos x="T4" y="T5"/>
                </a:cxn>
                <a:cxn ang="T15">
                  <a:pos x="T6" y="T7"/>
                </a:cxn>
                <a:cxn ang="T16">
                  <a:pos x="T8" y="T9"/>
                </a:cxn>
                <a:cxn ang="T17">
                  <a:pos x="T10" y="T11"/>
                </a:cxn>
              </a:cxnLst>
              <a:rect l="T18" t="T19" r="T20" b="T21"/>
              <a:pathLst>
                <a:path w="295" h="635">
                  <a:moveTo>
                    <a:pt x="0" y="0"/>
                  </a:moveTo>
                  <a:cubicBezTo>
                    <a:pt x="41" y="45"/>
                    <a:pt x="83" y="91"/>
                    <a:pt x="113" y="136"/>
                  </a:cubicBezTo>
                  <a:cubicBezTo>
                    <a:pt x="143" y="181"/>
                    <a:pt x="162" y="230"/>
                    <a:pt x="181" y="272"/>
                  </a:cubicBezTo>
                  <a:cubicBezTo>
                    <a:pt x="200" y="314"/>
                    <a:pt x="216" y="356"/>
                    <a:pt x="227" y="386"/>
                  </a:cubicBezTo>
                  <a:cubicBezTo>
                    <a:pt x="238" y="416"/>
                    <a:pt x="238" y="413"/>
                    <a:pt x="249" y="454"/>
                  </a:cubicBezTo>
                  <a:cubicBezTo>
                    <a:pt x="260" y="495"/>
                    <a:pt x="287" y="605"/>
                    <a:pt x="295" y="635"/>
                  </a:cubicBezTo>
                </a:path>
              </a:pathLst>
            </a:custGeom>
            <a:noFill/>
            <a:ln w="41275" cap="flat" cmpd="sng">
              <a:solidFill>
                <a:srgbClr val="00CC00"/>
              </a:solidFill>
              <a:prstDash val="solid"/>
              <a:round/>
              <a:headEnd/>
              <a:tailEnd/>
            </a:ln>
          </p:spPr>
          <p:txBody>
            <a:bodyPr/>
            <a:lstStyle/>
            <a:p>
              <a:endParaRPr lang="en-US"/>
            </a:p>
          </p:txBody>
        </p:sp>
        <p:sp>
          <p:nvSpPr>
            <p:cNvPr id="33806" name="Freeform 11"/>
            <p:cNvSpPr>
              <a:spLocks/>
            </p:cNvSpPr>
            <p:nvPr/>
          </p:nvSpPr>
          <p:spPr bwMode="auto">
            <a:xfrm>
              <a:off x="2494" y="1706"/>
              <a:ext cx="1" cy="844"/>
            </a:xfrm>
            <a:custGeom>
              <a:avLst/>
              <a:gdLst>
                <a:gd name="T0" fmla="*/ 0 w 1"/>
                <a:gd name="T1" fmla="*/ 0 h 754"/>
                <a:gd name="T2" fmla="*/ 1 w 1"/>
                <a:gd name="T3" fmla="*/ 844 h 754"/>
                <a:gd name="T4" fmla="*/ 0 60000 65536"/>
                <a:gd name="T5" fmla="*/ 0 60000 65536"/>
                <a:gd name="T6" fmla="*/ 0 w 1"/>
                <a:gd name="T7" fmla="*/ 0 h 754"/>
                <a:gd name="T8" fmla="*/ 1 w 1"/>
                <a:gd name="T9" fmla="*/ 754 h 754"/>
              </a:gdLst>
              <a:ahLst/>
              <a:cxnLst>
                <a:cxn ang="T4">
                  <a:pos x="T0" y="T1"/>
                </a:cxn>
                <a:cxn ang="T5">
                  <a:pos x="T2" y="T3"/>
                </a:cxn>
              </a:cxnLst>
              <a:rect l="T6" t="T7" r="T8" b="T9"/>
              <a:pathLst>
                <a:path w="1" h="754">
                  <a:moveTo>
                    <a:pt x="0" y="0"/>
                  </a:moveTo>
                  <a:lnTo>
                    <a:pt x="1" y="754"/>
                  </a:lnTo>
                </a:path>
              </a:pathLst>
            </a:custGeom>
            <a:noFill/>
            <a:ln w="25400" cap="flat" cmpd="sng">
              <a:solidFill>
                <a:srgbClr val="00CC00"/>
              </a:solidFill>
              <a:prstDash val="dash"/>
              <a:round/>
              <a:headEnd type="none" w="med" len="med"/>
              <a:tailEnd type="triangle" w="med" len="med"/>
            </a:ln>
          </p:spPr>
          <p:txBody>
            <a:bodyPr/>
            <a:lstStyle/>
            <a:p>
              <a:endParaRPr lang="en-US"/>
            </a:p>
          </p:txBody>
        </p:sp>
        <p:sp>
          <p:nvSpPr>
            <p:cNvPr id="33807" name="Text Box 12"/>
            <p:cNvSpPr txBox="1">
              <a:spLocks noChangeArrowheads="1"/>
            </p:cNvSpPr>
            <p:nvPr/>
          </p:nvSpPr>
          <p:spPr bwMode="auto">
            <a:xfrm>
              <a:off x="1230" y="322"/>
              <a:ext cx="1318" cy="250"/>
            </a:xfrm>
            <a:prstGeom prst="rect">
              <a:avLst/>
            </a:prstGeom>
            <a:noFill/>
            <a:ln w="9525" algn="ctr">
              <a:noFill/>
              <a:miter lim="800000"/>
              <a:headEnd/>
              <a:tailEnd/>
            </a:ln>
          </p:spPr>
          <p:txBody>
            <a:bodyPr wrap="none">
              <a:spAutoFit/>
            </a:bodyPr>
            <a:lstStyle/>
            <a:p>
              <a:pPr eaLnBrk="0" hangingPunct="0"/>
              <a:r>
                <a:rPr lang="en-US" sz="2000" b="1">
                  <a:solidFill>
                    <a:srgbClr val="00CC00"/>
                  </a:solidFill>
                  <a:latin typeface="Times New Roman" pitchFamily="18" charset="0"/>
                </a:rPr>
                <a:t>Kinetic Spectrum</a:t>
              </a:r>
            </a:p>
          </p:txBody>
        </p:sp>
        <p:sp>
          <p:nvSpPr>
            <p:cNvPr id="33808" name="Line 13"/>
            <p:cNvSpPr>
              <a:spLocks noChangeShapeType="1"/>
            </p:cNvSpPr>
            <p:nvPr/>
          </p:nvSpPr>
          <p:spPr bwMode="auto">
            <a:xfrm>
              <a:off x="4072" y="2555"/>
              <a:ext cx="63" cy="0"/>
            </a:xfrm>
            <a:prstGeom prst="line">
              <a:avLst/>
            </a:prstGeom>
            <a:noFill/>
            <a:ln w="9525">
              <a:solidFill>
                <a:schemeClr val="tx1"/>
              </a:solidFill>
              <a:round/>
              <a:headEnd/>
              <a:tailEnd type="triangle" w="med" len="med"/>
            </a:ln>
          </p:spPr>
          <p:txBody>
            <a:bodyPr/>
            <a:lstStyle/>
            <a:p>
              <a:endParaRPr lang="en-US"/>
            </a:p>
          </p:txBody>
        </p:sp>
        <p:sp>
          <p:nvSpPr>
            <p:cNvPr id="33809" name="Text Box 14"/>
            <p:cNvSpPr txBox="1">
              <a:spLocks noChangeArrowheads="1"/>
            </p:cNvSpPr>
            <p:nvPr/>
          </p:nvSpPr>
          <p:spPr bwMode="auto">
            <a:xfrm>
              <a:off x="4083" y="2427"/>
              <a:ext cx="116" cy="230"/>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10" name="Text Box 15"/>
            <p:cNvSpPr txBox="1">
              <a:spLocks noChangeArrowheads="1"/>
            </p:cNvSpPr>
            <p:nvPr/>
          </p:nvSpPr>
          <p:spPr bwMode="auto">
            <a:xfrm>
              <a:off x="4071" y="2368"/>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11" name="Text Box 16"/>
            <p:cNvSpPr txBox="1">
              <a:spLocks noChangeArrowheads="1"/>
            </p:cNvSpPr>
            <p:nvPr/>
          </p:nvSpPr>
          <p:spPr bwMode="auto">
            <a:xfrm>
              <a:off x="4187" y="2426"/>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12" name="Text Box 17"/>
            <p:cNvSpPr txBox="1">
              <a:spLocks noChangeArrowheads="1"/>
            </p:cNvSpPr>
            <p:nvPr/>
          </p:nvSpPr>
          <p:spPr bwMode="auto">
            <a:xfrm flipV="1">
              <a:off x="408" y="579"/>
              <a:ext cx="308" cy="1514"/>
            </a:xfrm>
            <a:prstGeom prst="rect">
              <a:avLst/>
            </a:prstGeom>
            <a:noFill/>
            <a:ln w="9525" algn="ctr">
              <a:noFill/>
              <a:miter lim="800000"/>
              <a:headEnd/>
              <a:tailEnd/>
            </a:ln>
          </p:spPr>
          <p:txBody>
            <a:bodyPr vert="eaVert">
              <a:spAutoFit/>
            </a:bodyPr>
            <a:lstStyle/>
            <a:p>
              <a:pPr eaLnBrk="0" hangingPunct="0"/>
              <a:r>
                <a:rPr lang="en-US" sz="2000" b="1">
                  <a:latin typeface="Times New Roman" pitchFamily="18" charset="0"/>
                </a:rPr>
                <a:t>Power Spectrum</a:t>
              </a:r>
            </a:p>
          </p:txBody>
        </p:sp>
        <p:sp>
          <p:nvSpPr>
            <p:cNvPr id="33813" name="Text Box 18"/>
            <p:cNvSpPr txBox="1">
              <a:spLocks noChangeArrowheads="1"/>
            </p:cNvSpPr>
            <p:nvPr/>
          </p:nvSpPr>
          <p:spPr bwMode="auto">
            <a:xfrm>
              <a:off x="1633" y="2704"/>
              <a:ext cx="354"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 </a:t>
              </a:r>
              <a:r>
                <a:rPr lang="el-GR" sz="2000">
                  <a:solidFill>
                    <a:srgbClr val="3333CC"/>
                  </a:solidFill>
                  <a:latin typeface="Times New Roman" pitchFamily="18" charset="0"/>
                  <a:cs typeface="Times New Roman" pitchFamily="18" charset="0"/>
                </a:rPr>
                <a:t>λ </a:t>
              </a:r>
              <a:r>
                <a:rPr lang="el-GR" sz="2000" baseline="-25000">
                  <a:solidFill>
                    <a:srgbClr val="3333CC"/>
                  </a:solidFill>
                  <a:latin typeface="Times New Roman" pitchFamily="18" charset="0"/>
                  <a:cs typeface="Times New Roman" pitchFamily="18" charset="0"/>
                </a:rPr>
                <a:t>η</a:t>
              </a:r>
              <a:r>
                <a:rPr lang="en-US" sz="2000" baseline="-25000">
                  <a:solidFill>
                    <a:srgbClr val="3333CC"/>
                  </a:solidFill>
                  <a:latin typeface="Times New Roman" pitchFamily="18" charset="0"/>
                  <a:cs typeface="Times New Roman" pitchFamily="18" charset="0"/>
                </a:rPr>
                <a:t> </a:t>
              </a:r>
              <a:endParaRPr lang="el-GR" sz="2000">
                <a:solidFill>
                  <a:srgbClr val="3333CC"/>
                </a:solidFill>
                <a:latin typeface="Times New Roman" pitchFamily="18" charset="0"/>
                <a:cs typeface="Times New Roman" pitchFamily="18" charset="0"/>
              </a:endParaRPr>
            </a:p>
          </p:txBody>
        </p:sp>
        <p:sp>
          <p:nvSpPr>
            <p:cNvPr id="33814" name="Line 19"/>
            <p:cNvSpPr>
              <a:spLocks noChangeShapeType="1"/>
            </p:cNvSpPr>
            <p:nvPr/>
          </p:nvSpPr>
          <p:spPr bwMode="auto">
            <a:xfrm>
              <a:off x="825" y="1082"/>
              <a:ext cx="853" cy="0"/>
            </a:xfrm>
            <a:prstGeom prst="line">
              <a:avLst/>
            </a:prstGeom>
            <a:noFill/>
            <a:ln w="38100">
              <a:solidFill>
                <a:schemeClr val="hlink"/>
              </a:solidFill>
              <a:round/>
              <a:headEnd/>
              <a:tailEnd/>
            </a:ln>
          </p:spPr>
          <p:txBody>
            <a:bodyPr/>
            <a:lstStyle/>
            <a:p>
              <a:endParaRPr lang="en-US"/>
            </a:p>
          </p:txBody>
        </p:sp>
        <p:sp>
          <p:nvSpPr>
            <p:cNvPr id="33815" name="Line 20"/>
            <p:cNvSpPr>
              <a:spLocks noChangeShapeType="1"/>
            </p:cNvSpPr>
            <p:nvPr/>
          </p:nvSpPr>
          <p:spPr bwMode="auto">
            <a:xfrm>
              <a:off x="1678" y="1082"/>
              <a:ext cx="1354" cy="382"/>
            </a:xfrm>
            <a:prstGeom prst="line">
              <a:avLst/>
            </a:prstGeom>
            <a:noFill/>
            <a:ln w="38100">
              <a:solidFill>
                <a:schemeClr val="hlink"/>
              </a:solidFill>
              <a:round/>
              <a:headEnd/>
              <a:tailEnd/>
            </a:ln>
          </p:spPr>
          <p:txBody>
            <a:bodyPr/>
            <a:lstStyle/>
            <a:p>
              <a:endParaRPr lang="en-US"/>
            </a:p>
          </p:txBody>
        </p:sp>
        <p:sp>
          <p:nvSpPr>
            <p:cNvPr id="33816" name="Freeform 21"/>
            <p:cNvSpPr>
              <a:spLocks/>
            </p:cNvSpPr>
            <p:nvPr/>
          </p:nvSpPr>
          <p:spPr bwMode="auto">
            <a:xfrm>
              <a:off x="3032" y="1464"/>
              <a:ext cx="666" cy="837"/>
            </a:xfrm>
            <a:custGeom>
              <a:avLst/>
              <a:gdLst>
                <a:gd name="T0" fmla="*/ 0 w 726"/>
                <a:gd name="T1" fmla="*/ 0 h 748"/>
                <a:gd name="T2" fmla="*/ 125 w 726"/>
                <a:gd name="T3" fmla="*/ 76 h 748"/>
                <a:gd name="T4" fmla="*/ 228 w 726"/>
                <a:gd name="T5" fmla="*/ 177 h 748"/>
                <a:gd name="T6" fmla="*/ 333 w 726"/>
                <a:gd name="T7" fmla="*/ 304 h 748"/>
                <a:gd name="T8" fmla="*/ 458 w 726"/>
                <a:gd name="T9" fmla="*/ 482 h 748"/>
                <a:gd name="T10" fmla="*/ 541 w 726"/>
                <a:gd name="T11" fmla="*/ 609 h 748"/>
                <a:gd name="T12" fmla="*/ 624 w 726"/>
                <a:gd name="T13" fmla="*/ 761 h 748"/>
                <a:gd name="T14" fmla="*/ 666 w 726"/>
                <a:gd name="T15" fmla="*/ 837 h 748"/>
                <a:gd name="T16" fmla="*/ 0 60000 65536"/>
                <a:gd name="T17" fmla="*/ 0 60000 65536"/>
                <a:gd name="T18" fmla="*/ 0 60000 65536"/>
                <a:gd name="T19" fmla="*/ 0 60000 65536"/>
                <a:gd name="T20" fmla="*/ 0 60000 65536"/>
                <a:gd name="T21" fmla="*/ 0 60000 65536"/>
                <a:gd name="T22" fmla="*/ 0 60000 65536"/>
                <a:gd name="T23" fmla="*/ 0 60000 65536"/>
                <a:gd name="T24" fmla="*/ 0 w 726"/>
                <a:gd name="T25" fmla="*/ 0 h 748"/>
                <a:gd name="T26" fmla="*/ 726 w 726"/>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 h="748">
                  <a:moveTo>
                    <a:pt x="0" y="0"/>
                  </a:moveTo>
                  <a:cubicBezTo>
                    <a:pt x="47" y="21"/>
                    <a:pt x="94" y="42"/>
                    <a:pt x="136" y="68"/>
                  </a:cubicBezTo>
                  <a:cubicBezTo>
                    <a:pt x="178" y="94"/>
                    <a:pt x="211" y="124"/>
                    <a:pt x="249" y="158"/>
                  </a:cubicBezTo>
                  <a:cubicBezTo>
                    <a:pt x="287" y="192"/>
                    <a:pt x="321" y="226"/>
                    <a:pt x="363" y="272"/>
                  </a:cubicBezTo>
                  <a:cubicBezTo>
                    <a:pt x="405" y="318"/>
                    <a:pt x="461" y="386"/>
                    <a:pt x="499" y="431"/>
                  </a:cubicBezTo>
                  <a:cubicBezTo>
                    <a:pt x="537" y="476"/>
                    <a:pt x="560" y="503"/>
                    <a:pt x="590" y="544"/>
                  </a:cubicBezTo>
                  <a:cubicBezTo>
                    <a:pt x="620" y="585"/>
                    <a:pt x="657" y="646"/>
                    <a:pt x="680" y="680"/>
                  </a:cubicBezTo>
                  <a:cubicBezTo>
                    <a:pt x="703" y="714"/>
                    <a:pt x="714" y="731"/>
                    <a:pt x="726" y="748"/>
                  </a:cubicBezTo>
                </a:path>
              </a:pathLst>
            </a:custGeom>
            <a:noFill/>
            <a:ln w="38100" cap="flat" cmpd="sng">
              <a:solidFill>
                <a:schemeClr val="hlink"/>
              </a:solidFill>
              <a:prstDash val="solid"/>
              <a:round/>
              <a:headEnd/>
              <a:tailEnd/>
            </a:ln>
          </p:spPr>
          <p:txBody>
            <a:bodyPr/>
            <a:lstStyle/>
            <a:p>
              <a:endParaRPr lang="en-US"/>
            </a:p>
          </p:txBody>
        </p:sp>
        <p:sp>
          <p:nvSpPr>
            <p:cNvPr id="33817" name="Text Box 22"/>
            <p:cNvSpPr txBox="1">
              <a:spLocks noChangeArrowheads="1"/>
            </p:cNvSpPr>
            <p:nvPr/>
          </p:nvSpPr>
          <p:spPr bwMode="auto">
            <a:xfrm>
              <a:off x="3958" y="2400"/>
              <a:ext cx="116" cy="232"/>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18" name="Text Box 23"/>
            <p:cNvSpPr txBox="1">
              <a:spLocks noChangeArrowheads="1"/>
            </p:cNvSpPr>
            <p:nvPr/>
          </p:nvSpPr>
          <p:spPr bwMode="auto">
            <a:xfrm>
              <a:off x="3949" y="234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33819" name="Text Box 24"/>
            <p:cNvSpPr txBox="1">
              <a:spLocks noChangeArrowheads="1"/>
            </p:cNvSpPr>
            <p:nvPr/>
          </p:nvSpPr>
          <p:spPr bwMode="auto">
            <a:xfrm>
              <a:off x="2625" y="928"/>
              <a:ext cx="1461" cy="251"/>
            </a:xfrm>
            <a:prstGeom prst="rect">
              <a:avLst/>
            </a:prstGeom>
            <a:noFill/>
            <a:ln w="9525" algn="ctr">
              <a:noFill/>
              <a:miter lim="800000"/>
              <a:headEnd/>
              <a:tailEnd/>
            </a:ln>
          </p:spPr>
          <p:txBody>
            <a:bodyPr wrap="none">
              <a:spAutoFit/>
            </a:bodyPr>
            <a:lstStyle/>
            <a:p>
              <a:pPr eaLnBrk="0" hangingPunct="0"/>
              <a:r>
                <a:rPr lang="en-US" sz="2000" b="1">
                  <a:solidFill>
                    <a:srgbClr val="FF0000"/>
                  </a:solidFill>
                  <a:latin typeface="Times New Roman" pitchFamily="18" charset="0"/>
                </a:rPr>
                <a:t>Magnetic Spectrum</a:t>
              </a:r>
            </a:p>
          </p:txBody>
        </p:sp>
        <p:sp>
          <p:nvSpPr>
            <p:cNvPr id="33820" name="Freeform 25"/>
            <p:cNvSpPr>
              <a:spLocks/>
            </p:cNvSpPr>
            <p:nvPr/>
          </p:nvSpPr>
          <p:spPr bwMode="auto">
            <a:xfrm>
              <a:off x="3091" y="1510"/>
              <a:ext cx="3" cy="1034"/>
            </a:xfrm>
            <a:custGeom>
              <a:avLst/>
              <a:gdLst>
                <a:gd name="T0" fmla="*/ 0 w 3"/>
                <a:gd name="T1" fmla="*/ 0 h 925"/>
                <a:gd name="T2" fmla="*/ 3 w 3"/>
                <a:gd name="T3" fmla="*/ 1034 h 925"/>
                <a:gd name="T4" fmla="*/ 0 60000 65536"/>
                <a:gd name="T5" fmla="*/ 0 60000 65536"/>
                <a:gd name="T6" fmla="*/ 0 w 3"/>
                <a:gd name="T7" fmla="*/ 0 h 925"/>
                <a:gd name="T8" fmla="*/ 3 w 3"/>
                <a:gd name="T9" fmla="*/ 925 h 925"/>
              </a:gdLst>
              <a:ahLst/>
              <a:cxnLst>
                <a:cxn ang="T4">
                  <a:pos x="T0" y="T1"/>
                </a:cxn>
                <a:cxn ang="T5">
                  <a:pos x="T2" y="T3"/>
                </a:cxn>
              </a:cxnLst>
              <a:rect l="T6" t="T7" r="T8" b="T9"/>
              <a:pathLst>
                <a:path w="3" h="925">
                  <a:moveTo>
                    <a:pt x="0" y="0"/>
                  </a:moveTo>
                  <a:lnTo>
                    <a:pt x="3" y="925"/>
                  </a:lnTo>
                </a:path>
              </a:pathLst>
            </a:custGeom>
            <a:noFill/>
            <a:ln w="25400" cap="flat" cmpd="sng">
              <a:solidFill>
                <a:schemeClr val="hlink"/>
              </a:solidFill>
              <a:prstDash val="dash"/>
              <a:round/>
              <a:headEnd type="none" w="med" len="med"/>
              <a:tailEnd type="triangle" w="med" len="med"/>
            </a:ln>
          </p:spPr>
          <p:txBody>
            <a:bodyPr/>
            <a:lstStyle/>
            <a:p>
              <a:endParaRPr lang="en-US"/>
            </a:p>
          </p:txBody>
        </p:sp>
        <p:sp>
          <p:nvSpPr>
            <p:cNvPr id="33821" name="Freeform 26"/>
            <p:cNvSpPr>
              <a:spLocks/>
            </p:cNvSpPr>
            <p:nvPr/>
          </p:nvSpPr>
          <p:spPr bwMode="auto">
            <a:xfrm>
              <a:off x="804" y="278"/>
              <a:ext cx="1" cy="84"/>
            </a:xfrm>
            <a:custGeom>
              <a:avLst/>
              <a:gdLst>
                <a:gd name="T0" fmla="*/ 0 w 1"/>
                <a:gd name="T1" fmla="*/ 84 h 75"/>
                <a:gd name="T2" fmla="*/ 0 w 1"/>
                <a:gd name="T3" fmla="*/ 0 h 75"/>
                <a:gd name="T4" fmla="*/ 0 60000 65536"/>
                <a:gd name="T5" fmla="*/ 0 60000 65536"/>
                <a:gd name="T6" fmla="*/ 0 w 1"/>
                <a:gd name="T7" fmla="*/ 0 h 75"/>
                <a:gd name="T8" fmla="*/ 1 w 1"/>
                <a:gd name="T9" fmla="*/ 75 h 75"/>
              </a:gdLst>
              <a:ahLst/>
              <a:cxnLst>
                <a:cxn ang="T4">
                  <a:pos x="T0" y="T1"/>
                </a:cxn>
                <a:cxn ang="T5">
                  <a:pos x="T2" y="T3"/>
                </a:cxn>
              </a:cxnLst>
              <a:rect l="T6" t="T7" r="T8" b="T9"/>
              <a:pathLst>
                <a:path w="1" h="75">
                  <a:moveTo>
                    <a:pt x="0" y="75"/>
                  </a:moveTo>
                  <a:lnTo>
                    <a:pt x="0" y="0"/>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33822" name="Freeform 27"/>
            <p:cNvSpPr>
              <a:spLocks/>
            </p:cNvSpPr>
            <p:nvPr/>
          </p:nvSpPr>
          <p:spPr bwMode="auto">
            <a:xfrm>
              <a:off x="1655" y="1366"/>
              <a:ext cx="769" cy="1093"/>
            </a:xfrm>
            <a:custGeom>
              <a:avLst/>
              <a:gdLst>
                <a:gd name="T0" fmla="*/ 0 w 769"/>
                <a:gd name="T1" fmla="*/ 0 h 1093"/>
                <a:gd name="T2" fmla="*/ 204 w 769"/>
                <a:gd name="T3" fmla="*/ 57 h 1093"/>
                <a:gd name="T4" fmla="*/ 386 w 769"/>
                <a:gd name="T5" fmla="*/ 203 h 1093"/>
                <a:gd name="T6" fmla="*/ 545 w 769"/>
                <a:gd name="T7" fmla="*/ 407 h 1093"/>
                <a:gd name="T8" fmla="*/ 657 w 769"/>
                <a:gd name="T9" fmla="*/ 687 h 1093"/>
                <a:gd name="T10" fmla="*/ 703 w 769"/>
                <a:gd name="T11" fmla="*/ 838 h 1093"/>
                <a:gd name="T12" fmla="*/ 769 w 769"/>
                <a:gd name="T13" fmla="*/ 1093 h 1093"/>
                <a:gd name="T14" fmla="*/ 0 60000 65536"/>
                <a:gd name="T15" fmla="*/ 0 60000 65536"/>
                <a:gd name="T16" fmla="*/ 0 60000 65536"/>
                <a:gd name="T17" fmla="*/ 0 60000 65536"/>
                <a:gd name="T18" fmla="*/ 0 60000 65536"/>
                <a:gd name="T19" fmla="*/ 0 60000 65536"/>
                <a:gd name="T20" fmla="*/ 0 60000 65536"/>
                <a:gd name="T21" fmla="*/ 0 w 769"/>
                <a:gd name="T22" fmla="*/ 0 h 1093"/>
                <a:gd name="T23" fmla="*/ 769 w 769"/>
                <a:gd name="T24" fmla="*/ 1093 h 10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1093">
                  <a:moveTo>
                    <a:pt x="0" y="0"/>
                  </a:moveTo>
                  <a:cubicBezTo>
                    <a:pt x="34" y="9"/>
                    <a:pt x="140" y="23"/>
                    <a:pt x="204" y="57"/>
                  </a:cubicBezTo>
                  <a:cubicBezTo>
                    <a:pt x="268" y="91"/>
                    <a:pt x="329" y="145"/>
                    <a:pt x="386" y="203"/>
                  </a:cubicBezTo>
                  <a:cubicBezTo>
                    <a:pt x="443" y="261"/>
                    <a:pt x="500" y="326"/>
                    <a:pt x="545" y="407"/>
                  </a:cubicBezTo>
                  <a:cubicBezTo>
                    <a:pt x="590" y="488"/>
                    <a:pt x="631" y="615"/>
                    <a:pt x="657" y="687"/>
                  </a:cubicBezTo>
                  <a:cubicBezTo>
                    <a:pt x="683" y="759"/>
                    <a:pt x="684" y="770"/>
                    <a:pt x="703" y="838"/>
                  </a:cubicBezTo>
                  <a:cubicBezTo>
                    <a:pt x="722" y="906"/>
                    <a:pt x="755" y="1040"/>
                    <a:pt x="769" y="1093"/>
                  </a:cubicBezTo>
                </a:path>
              </a:pathLst>
            </a:custGeom>
            <a:noFill/>
            <a:ln w="38100" cap="flat" cmpd="sng">
              <a:solidFill>
                <a:srgbClr val="0000FF"/>
              </a:solidFill>
              <a:prstDash val="solid"/>
              <a:round/>
              <a:headEnd/>
              <a:tailEnd/>
            </a:ln>
          </p:spPr>
          <p:txBody>
            <a:bodyPr/>
            <a:lstStyle/>
            <a:p>
              <a:endParaRPr lang="en-US"/>
            </a:p>
          </p:txBody>
        </p:sp>
        <p:sp>
          <p:nvSpPr>
            <p:cNvPr id="33823" name="Freeform 28"/>
            <p:cNvSpPr>
              <a:spLocks/>
            </p:cNvSpPr>
            <p:nvPr/>
          </p:nvSpPr>
          <p:spPr bwMode="auto">
            <a:xfrm>
              <a:off x="907" y="1366"/>
              <a:ext cx="759" cy="3"/>
            </a:xfrm>
            <a:custGeom>
              <a:avLst/>
              <a:gdLst>
                <a:gd name="T0" fmla="*/ 0 w 759"/>
                <a:gd name="T1" fmla="*/ 0 h 3"/>
                <a:gd name="T2" fmla="*/ 759 w 759"/>
                <a:gd name="T3" fmla="*/ 3 h 3"/>
                <a:gd name="T4" fmla="*/ 0 60000 65536"/>
                <a:gd name="T5" fmla="*/ 0 60000 65536"/>
                <a:gd name="T6" fmla="*/ 0 w 759"/>
                <a:gd name="T7" fmla="*/ 0 h 3"/>
                <a:gd name="T8" fmla="*/ 759 w 759"/>
                <a:gd name="T9" fmla="*/ 3 h 3"/>
              </a:gdLst>
              <a:ahLst/>
              <a:cxnLst>
                <a:cxn ang="T4">
                  <a:pos x="T0" y="T1"/>
                </a:cxn>
                <a:cxn ang="T5">
                  <a:pos x="T2" y="T3"/>
                </a:cxn>
              </a:cxnLst>
              <a:rect l="T6" t="T7" r="T8" b="T9"/>
              <a:pathLst>
                <a:path w="759" h="3">
                  <a:moveTo>
                    <a:pt x="0" y="0"/>
                  </a:moveTo>
                  <a:lnTo>
                    <a:pt x="759" y="3"/>
                  </a:lnTo>
                </a:path>
              </a:pathLst>
            </a:custGeom>
            <a:noFill/>
            <a:ln w="38100">
              <a:solidFill>
                <a:srgbClr val="0000FF"/>
              </a:solidFill>
              <a:round/>
              <a:headEnd/>
              <a:tailEnd/>
            </a:ln>
          </p:spPr>
          <p:txBody>
            <a:bodyPr/>
            <a:lstStyle/>
            <a:p>
              <a:endParaRPr lang="en-US"/>
            </a:p>
          </p:txBody>
        </p:sp>
        <p:sp>
          <p:nvSpPr>
            <p:cNvPr id="33824" name="Freeform 29"/>
            <p:cNvSpPr>
              <a:spLocks/>
            </p:cNvSpPr>
            <p:nvPr/>
          </p:nvSpPr>
          <p:spPr bwMode="auto">
            <a:xfrm>
              <a:off x="1769" y="1434"/>
              <a:ext cx="3" cy="1116"/>
            </a:xfrm>
            <a:custGeom>
              <a:avLst/>
              <a:gdLst>
                <a:gd name="T0" fmla="*/ 0 w 3"/>
                <a:gd name="T1" fmla="*/ 0 h 1116"/>
                <a:gd name="T2" fmla="*/ 3 w 3"/>
                <a:gd name="T3" fmla="*/ 1116 h 1116"/>
                <a:gd name="T4" fmla="*/ 0 60000 65536"/>
                <a:gd name="T5" fmla="*/ 0 60000 65536"/>
                <a:gd name="T6" fmla="*/ 0 w 3"/>
                <a:gd name="T7" fmla="*/ 0 h 1116"/>
                <a:gd name="T8" fmla="*/ 3 w 3"/>
                <a:gd name="T9" fmla="*/ 1116 h 1116"/>
              </a:gdLst>
              <a:ahLst/>
              <a:cxnLst>
                <a:cxn ang="T4">
                  <a:pos x="T0" y="T1"/>
                </a:cxn>
                <a:cxn ang="T5">
                  <a:pos x="T2" y="T3"/>
                </a:cxn>
              </a:cxnLst>
              <a:rect l="T6" t="T7" r="T8" b="T9"/>
              <a:pathLst>
                <a:path w="3" h="1116">
                  <a:moveTo>
                    <a:pt x="0" y="0"/>
                  </a:moveTo>
                  <a:lnTo>
                    <a:pt x="3" y="1116"/>
                  </a:lnTo>
                </a:path>
              </a:pathLst>
            </a:custGeom>
            <a:noFill/>
            <a:ln w="25400" cap="flat" cmpd="sng">
              <a:solidFill>
                <a:srgbClr val="0000FF"/>
              </a:solidFill>
              <a:prstDash val="dash"/>
              <a:round/>
              <a:headEnd type="none" w="med" len="med"/>
              <a:tailEnd type="triangle" w="med" len="med"/>
            </a:ln>
          </p:spPr>
          <p:txBody>
            <a:bodyPr/>
            <a:lstStyle/>
            <a:p>
              <a:endParaRPr lang="en-US"/>
            </a:p>
          </p:txBody>
        </p:sp>
        <p:sp>
          <p:nvSpPr>
            <p:cNvPr id="33825" name="Text Box 30"/>
            <p:cNvSpPr txBox="1">
              <a:spLocks noChangeArrowheads="1"/>
            </p:cNvSpPr>
            <p:nvPr/>
          </p:nvSpPr>
          <p:spPr bwMode="auto">
            <a:xfrm>
              <a:off x="839" y="1230"/>
              <a:ext cx="795" cy="615"/>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a:p>
              <a:pPr eaLnBrk="0" hangingPunct="0"/>
              <a:r>
                <a:rPr lang="en-US" sz="2000" b="1">
                  <a:solidFill>
                    <a:srgbClr val="3333CC"/>
                  </a:solidFill>
                  <a:latin typeface="Times New Roman" pitchFamily="18" charset="0"/>
                </a:rPr>
                <a:t>Magnetic </a:t>
              </a:r>
            </a:p>
            <a:p>
              <a:pPr eaLnBrk="0" hangingPunct="0"/>
              <a:r>
                <a:rPr lang="en-US" sz="2000" b="1">
                  <a:solidFill>
                    <a:srgbClr val="3333CC"/>
                  </a:solidFill>
                  <a:latin typeface="Times New Roman" pitchFamily="18" charset="0"/>
                </a:rPr>
                <a:t>Spectrum</a:t>
              </a:r>
            </a:p>
          </p:txBody>
        </p:sp>
        <p:sp>
          <p:nvSpPr>
            <p:cNvPr id="33826" name="Text Box 31"/>
            <p:cNvSpPr txBox="1">
              <a:spLocks noChangeArrowheads="1"/>
            </p:cNvSpPr>
            <p:nvPr/>
          </p:nvSpPr>
          <p:spPr bwMode="auto">
            <a:xfrm>
              <a:off x="2971" y="2704"/>
              <a:ext cx="354"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 </a:t>
              </a:r>
              <a:r>
                <a:rPr lang="el-GR" sz="2000">
                  <a:solidFill>
                    <a:schemeClr val="hlink"/>
                  </a:solidFill>
                  <a:latin typeface="Times New Roman" pitchFamily="18" charset="0"/>
                  <a:cs typeface="Times New Roman" pitchFamily="18" charset="0"/>
                </a:rPr>
                <a:t>λ </a:t>
              </a:r>
              <a:r>
                <a:rPr lang="el-GR" sz="2000" baseline="-25000">
                  <a:solidFill>
                    <a:schemeClr val="hlink"/>
                  </a:solidFill>
                  <a:latin typeface="Times New Roman" pitchFamily="18" charset="0"/>
                  <a:cs typeface="Times New Roman" pitchFamily="18" charset="0"/>
                </a:rPr>
                <a:t>η</a:t>
              </a:r>
              <a:r>
                <a:rPr lang="en-US" sz="2000" baseline="-25000">
                  <a:latin typeface="Times New Roman" pitchFamily="18" charset="0"/>
                  <a:cs typeface="Times New Roman" pitchFamily="18" charset="0"/>
                </a:rPr>
                <a:t> </a:t>
              </a:r>
              <a:endParaRPr lang="el-GR" sz="2000">
                <a:latin typeface="Times New Roman" pitchFamily="18" charset="0"/>
                <a:cs typeface="Times New Roman" pitchFamily="18" charset="0"/>
              </a:endParaRPr>
            </a:p>
          </p:txBody>
        </p:sp>
      </p:grpSp>
      <p:sp>
        <p:nvSpPr>
          <p:cNvPr id="33795" name="Text Box 33"/>
          <p:cNvSpPr txBox="1">
            <a:spLocks noChangeArrowheads="1"/>
          </p:cNvSpPr>
          <p:nvPr/>
        </p:nvSpPr>
        <p:spPr bwMode="auto">
          <a:xfrm>
            <a:off x="3095625" y="4884738"/>
            <a:ext cx="2852738" cy="457200"/>
          </a:xfrm>
          <a:prstGeom prst="rect">
            <a:avLst/>
          </a:prstGeom>
          <a:noFill/>
          <a:ln w="9525">
            <a:noFill/>
            <a:miter lim="800000"/>
            <a:headEnd/>
            <a:tailEnd/>
          </a:ln>
        </p:spPr>
        <p:txBody>
          <a:bodyPr wrap="none">
            <a:spAutoFit/>
          </a:bodyPr>
          <a:lstStyle/>
          <a:p>
            <a:r>
              <a:rPr lang="el-GR" sz="2400">
                <a:solidFill>
                  <a:schemeClr val="hlink"/>
                </a:solidFill>
              </a:rPr>
              <a:t>λ </a:t>
            </a:r>
            <a:r>
              <a:rPr lang="el-GR" sz="2400" baseline="-25000">
                <a:solidFill>
                  <a:schemeClr val="hlink"/>
                </a:solidFill>
              </a:rPr>
              <a:t>η</a:t>
            </a:r>
            <a:r>
              <a:rPr lang="en-US" sz="2400">
                <a:solidFill>
                  <a:schemeClr val="hlink"/>
                </a:solidFill>
              </a:rPr>
              <a:t> </a:t>
            </a:r>
            <a:r>
              <a:rPr lang="en-US" sz="2400">
                <a:solidFill>
                  <a:schemeClr val="hlink"/>
                </a:solidFill>
                <a:cs typeface="Tahoma" pitchFamily="34" charset="0"/>
              </a:rPr>
              <a:t>= </a:t>
            </a:r>
            <a:r>
              <a:rPr lang="el-GR" sz="2400">
                <a:solidFill>
                  <a:schemeClr val="hlink"/>
                </a:solidFill>
                <a:cs typeface="Tahoma" pitchFamily="34" charset="0"/>
              </a:rPr>
              <a:t>ε</a:t>
            </a:r>
            <a:r>
              <a:rPr lang="en-US" sz="2400" baseline="30000">
                <a:solidFill>
                  <a:schemeClr val="hlink"/>
                </a:solidFill>
                <a:cs typeface="Tahoma" pitchFamily="34" charset="0"/>
              </a:rPr>
              <a:t>1/3</a:t>
            </a:r>
            <a:r>
              <a:rPr lang="en-US" sz="2400">
                <a:solidFill>
                  <a:schemeClr val="hlink"/>
                </a:solidFill>
                <a:cs typeface="Tahoma" pitchFamily="34" charset="0"/>
              </a:rPr>
              <a:t> </a:t>
            </a:r>
            <a:r>
              <a:rPr lang="el-GR" sz="2400">
                <a:solidFill>
                  <a:schemeClr val="hlink"/>
                </a:solidFill>
                <a:cs typeface="Tahoma" pitchFamily="34" charset="0"/>
              </a:rPr>
              <a:t>η</a:t>
            </a:r>
            <a:r>
              <a:rPr lang="en-US" sz="2400" baseline="30000">
                <a:solidFill>
                  <a:schemeClr val="hlink"/>
                </a:solidFill>
                <a:cs typeface="Tahoma" pitchFamily="34" charset="0"/>
              </a:rPr>
              <a:t>3/4</a:t>
            </a:r>
            <a:r>
              <a:rPr lang="en-US" sz="2400">
                <a:solidFill>
                  <a:schemeClr val="hlink"/>
                </a:solidFill>
                <a:cs typeface="Tahoma" pitchFamily="34" charset="0"/>
              </a:rPr>
              <a:t> ~ K</a:t>
            </a:r>
            <a:r>
              <a:rPr lang="en-US" sz="2400" baseline="30000">
                <a:solidFill>
                  <a:schemeClr val="hlink"/>
                </a:solidFill>
                <a:cs typeface="Tahoma" pitchFamily="34" charset="0"/>
              </a:rPr>
              <a:t>3/4</a:t>
            </a:r>
          </a:p>
        </p:txBody>
      </p:sp>
      <p:sp>
        <p:nvSpPr>
          <p:cNvPr id="33796" name="Text Box 34"/>
          <p:cNvSpPr txBox="1">
            <a:spLocks noChangeArrowheads="1"/>
          </p:cNvSpPr>
          <p:nvPr/>
        </p:nvSpPr>
        <p:spPr bwMode="auto">
          <a:xfrm>
            <a:off x="1660525" y="5646738"/>
            <a:ext cx="5461000" cy="915987"/>
          </a:xfrm>
          <a:prstGeom prst="rect">
            <a:avLst/>
          </a:prstGeom>
          <a:noFill/>
          <a:ln w="9525">
            <a:noFill/>
            <a:miter lim="800000"/>
            <a:headEnd/>
            <a:tailEnd/>
          </a:ln>
        </p:spPr>
        <p:txBody>
          <a:bodyPr wrap="none">
            <a:spAutoFit/>
          </a:bodyPr>
          <a:lstStyle/>
          <a:p>
            <a:r>
              <a:rPr lang="en-US"/>
              <a:t>Magnetic dissipation scale varies in direct proportion</a:t>
            </a:r>
          </a:p>
          <a:p>
            <a:r>
              <a:rPr lang="en-US"/>
              <a:t>yo the coefficient of magnetic turbulent diffusion </a:t>
            </a:r>
          </a:p>
          <a:p>
            <a:r>
              <a:rPr lang="en-US"/>
              <a:t>                                </a:t>
            </a:r>
          </a:p>
        </p:txBody>
      </p:sp>
      <p:sp>
        <p:nvSpPr>
          <p:cNvPr id="33797"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33798"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35842"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4276" name="Rectangle 4"/>
          <p:cNvSpPr>
            <a:spLocks noChangeArrowheads="1"/>
          </p:cNvSpPr>
          <p:nvPr/>
        </p:nvSpPr>
        <p:spPr bwMode="auto">
          <a:xfrm>
            <a:off x="1416050" y="0"/>
            <a:ext cx="6143625"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Diffusivity Regime on small Scales</a:t>
            </a:r>
          </a:p>
        </p:txBody>
      </p:sp>
      <p:pic>
        <p:nvPicPr>
          <p:cNvPr id="54277" name="nst_tio_2010-08-03_q5.mpg">
            <a:hlinkClick r:id="" action="ppaction://media"/>
          </p:cNvPr>
          <p:cNvPicPr>
            <a:picLocks noRot="1" noChangeAspect="1" noChangeArrowheads="1"/>
          </p:cNvPicPr>
          <p:nvPr>
            <p:ph/>
            <a:videoFile r:link="rId1"/>
          </p:nvPr>
        </p:nvPicPr>
        <p:blipFill>
          <a:blip r:embed="rId4"/>
          <a:srcRect/>
          <a:stretch>
            <a:fillRect/>
          </a:stretch>
        </p:blipFill>
        <p:spPr>
          <a:xfrm>
            <a:off x="1238250" y="566738"/>
            <a:ext cx="6362700" cy="58213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34" fill="hold"/>
                                        <p:tgtEl>
                                          <p:spTgt spid="5427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4277"/>
                </p:tgtEl>
              </p:cMediaNode>
            </p:video>
            <p:seq concurrent="1" nextAc="seek">
              <p:cTn id="8" restart="whenNotActive" fill="hold" evtFilter="cancelBubble" nodeType="interactiveSeq">
                <p:stCondLst>
                  <p:cond evt="onClick" delay="0">
                    <p:tgtEl>
                      <p:spTgt spid="5427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4277"/>
                                        </p:tgtEl>
                                      </p:cBhvr>
                                    </p:cmd>
                                  </p:childTnLst>
                                </p:cTn>
                              </p:par>
                            </p:childTnLst>
                          </p:cTn>
                        </p:par>
                      </p:childTnLst>
                    </p:cTn>
                  </p:par>
                </p:childTnLst>
              </p:cTn>
              <p:nextCondLst>
                <p:cond evt="onClick" delay="0">
                  <p:tgtEl>
                    <p:spTgt spid="54277"/>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Fig2"/>
          <p:cNvPicPr>
            <a:picLocks noChangeAspect="1" noChangeArrowheads="1"/>
          </p:cNvPicPr>
          <p:nvPr/>
        </p:nvPicPr>
        <p:blipFill>
          <a:blip r:embed="rId3">
            <a:lum bright="6000" contrast="18000"/>
          </a:blip>
          <a:srcRect/>
          <a:stretch>
            <a:fillRect/>
          </a:stretch>
        </p:blipFill>
        <p:spPr bwMode="auto">
          <a:xfrm>
            <a:off x="287338" y="1160463"/>
            <a:ext cx="8572500" cy="3524250"/>
          </a:xfrm>
          <a:prstGeom prst="rect">
            <a:avLst/>
          </a:prstGeom>
          <a:noFill/>
          <a:ln w="9525">
            <a:noFill/>
            <a:miter lim="800000"/>
            <a:headEnd/>
            <a:tailEnd/>
          </a:ln>
        </p:spPr>
      </p:pic>
      <p:sp>
        <p:nvSpPr>
          <p:cNvPr id="37890" name="Text Box 3"/>
          <p:cNvSpPr txBox="1">
            <a:spLocks noChangeArrowheads="1"/>
          </p:cNvSpPr>
          <p:nvPr/>
        </p:nvSpPr>
        <p:spPr bwMode="auto">
          <a:xfrm>
            <a:off x="3105150" y="317500"/>
            <a:ext cx="3163888" cy="457200"/>
          </a:xfrm>
          <a:prstGeom prst="rect">
            <a:avLst/>
          </a:prstGeom>
          <a:noFill/>
          <a:ln w="9525" algn="ctr">
            <a:noFill/>
            <a:miter lim="800000"/>
            <a:headEnd/>
            <a:tailEnd/>
          </a:ln>
        </p:spPr>
        <p:txBody>
          <a:bodyPr wrap="none">
            <a:spAutoFit/>
          </a:bodyPr>
          <a:lstStyle/>
          <a:p>
            <a:pPr eaLnBrk="0" hangingPunct="0"/>
            <a:r>
              <a:rPr lang="en-US" sz="2400" b="1">
                <a:latin typeface="Times New Roman" pitchFamily="18" charset="0"/>
              </a:rPr>
              <a:t>Bright points detection</a:t>
            </a:r>
          </a:p>
        </p:txBody>
      </p:sp>
      <p:sp>
        <p:nvSpPr>
          <p:cNvPr id="37891" name="Text Box 4"/>
          <p:cNvSpPr txBox="1">
            <a:spLocks noChangeArrowheads="1"/>
          </p:cNvSpPr>
          <p:nvPr/>
        </p:nvSpPr>
        <p:spPr bwMode="auto">
          <a:xfrm>
            <a:off x="2590800" y="4800600"/>
            <a:ext cx="6057900" cy="1190625"/>
          </a:xfrm>
          <a:prstGeom prst="rect">
            <a:avLst/>
          </a:prstGeom>
          <a:noFill/>
          <a:ln w="9525" algn="ctr">
            <a:noFill/>
            <a:miter lim="800000"/>
            <a:headEnd/>
            <a:tailEnd/>
          </a:ln>
        </p:spPr>
        <p:txBody>
          <a:bodyPr>
            <a:spAutoFit/>
          </a:bodyPr>
          <a:lstStyle/>
          <a:p>
            <a:pPr eaLnBrk="0" hangingPunct="0"/>
            <a:r>
              <a:rPr lang="en-US">
                <a:latin typeface="Times New Roman" pitchFamily="18" charset="0"/>
              </a:rPr>
              <a:t>Detection criteria:  lifetime longer than 20 s;</a:t>
            </a:r>
          </a:p>
          <a:p>
            <a:pPr eaLnBrk="0" hangingPunct="0"/>
            <a:r>
              <a:rPr lang="en-US">
                <a:latin typeface="Times New Roman" pitchFamily="18" charset="0"/>
              </a:rPr>
              <a:t>                               area larger than 2 pixels;</a:t>
            </a:r>
          </a:p>
          <a:p>
            <a:pPr eaLnBrk="0" hangingPunct="0"/>
            <a:r>
              <a:rPr lang="en-US">
                <a:latin typeface="Times New Roman" pitchFamily="18" charset="0"/>
              </a:rPr>
              <a:t>                               brightness above the mean image brightness.</a:t>
            </a:r>
          </a:p>
          <a:p>
            <a:pPr eaLnBrk="0" hangingPunct="0"/>
            <a:endParaRPr lang="en-US">
              <a:latin typeface="Times New Roman" pitchFamily="18" charset="0"/>
            </a:endParaRPr>
          </a:p>
        </p:txBody>
      </p:sp>
      <p:sp>
        <p:nvSpPr>
          <p:cNvPr id="31749" name="Text Box 5"/>
          <p:cNvSpPr txBox="1">
            <a:spLocks noChangeArrowheads="1"/>
          </p:cNvSpPr>
          <p:nvPr/>
        </p:nvSpPr>
        <p:spPr bwMode="auto">
          <a:xfrm>
            <a:off x="152400" y="5410200"/>
            <a:ext cx="3200400" cy="517525"/>
          </a:xfrm>
          <a:prstGeom prst="rect">
            <a:avLst/>
          </a:prstGeom>
          <a:noFill/>
          <a:ln w="9525" algn="ctr">
            <a:noFill/>
            <a:miter lim="800000"/>
            <a:headEnd/>
            <a:tailEnd/>
          </a:ln>
          <a:effectLst/>
        </p:spPr>
        <p:txBody>
          <a:bodyPr>
            <a:spAutoFit/>
          </a:bodyPr>
          <a:lstStyle/>
          <a:p>
            <a:pPr eaLnBrk="0" hangingPunct="0">
              <a:defRPr/>
            </a:pPr>
            <a:r>
              <a:rPr lang="en-US" sz="1400" i="1">
                <a:solidFill>
                  <a:srgbClr val="FF0000"/>
                </a:solidFill>
                <a:effectLst>
                  <a:outerShdw blurRad="38100" dist="38100" dir="2700000" algn="tl">
                    <a:srgbClr val="C0C0C0"/>
                  </a:outerShdw>
                </a:effectLst>
                <a:latin typeface="Times New Roman" pitchFamily="18" charset="0"/>
              </a:rPr>
              <a:t>Total:  13597 tracked BBs for th=85 DN</a:t>
            </a:r>
          </a:p>
          <a:p>
            <a:pPr eaLnBrk="0" hangingPunct="0">
              <a:defRPr/>
            </a:pPr>
            <a:r>
              <a:rPr lang="en-US" sz="1400" i="1">
                <a:solidFill>
                  <a:srgbClr val="FF0000"/>
                </a:solidFill>
                <a:effectLst>
                  <a:outerShdw blurRad="38100" dist="38100" dir="2700000" algn="tl">
                    <a:srgbClr val="C0C0C0"/>
                  </a:outerShdw>
                </a:effectLst>
                <a:latin typeface="Times New Roman" pitchFamily="18" charset="0"/>
              </a:rPr>
              <a:t>             7148 tracked BPs for th=120 DN</a:t>
            </a:r>
          </a:p>
        </p:txBody>
      </p:sp>
      <p:sp>
        <p:nvSpPr>
          <p:cNvPr id="37893"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37894"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7" name="Picture 4" descr="Offset"/>
          <p:cNvPicPr>
            <a:picLocks noChangeAspect="1" noChangeArrowheads="1"/>
          </p:cNvPicPr>
          <p:nvPr/>
        </p:nvPicPr>
        <p:blipFill>
          <a:blip r:embed="rId2"/>
          <a:srcRect/>
          <a:stretch>
            <a:fillRect/>
          </a:stretch>
        </p:blipFill>
        <p:spPr bwMode="auto">
          <a:xfrm>
            <a:off x="236538" y="1489075"/>
            <a:ext cx="8666162" cy="4079875"/>
          </a:xfrm>
          <a:prstGeom prst="rect">
            <a:avLst/>
          </a:prstGeom>
          <a:noFill/>
          <a:ln w="9525">
            <a:noFill/>
            <a:miter lim="800000"/>
            <a:headEnd/>
            <a:tailEnd/>
          </a:ln>
        </p:spPr>
      </p:pic>
      <p:sp>
        <p:nvSpPr>
          <p:cNvPr id="39938" name="Text Box 5"/>
          <p:cNvSpPr txBox="1">
            <a:spLocks noChangeArrowheads="1"/>
          </p:cNvSpPr>
          <p:nvPr/>
        </p:nvSpPr>
        <p:spPr bwMode="auto">
          <a:xfrm>
            <a:off x="974725" y="261938"/>
            <a:ext cx="7694613" cy="822325"/>
          </a:xfrm>
          <a:prstGeom prst="rect">
            <a:avLst/>
          </a:prstGeom>
          <a:noFill/>
          <a:ln w="9525">
            <a:noFill/>
            <a:miter lim="800000"/>
            <a:headEnd/>
            <a:tailEnd/>
          </a:ln>
        </p:spPr>
        <p:txBody>
          <a:bodyPr wrap="none">
            <a:spAutoFit/>
          </a:bodyPr>
          <a:lstStyle/>
          <a:p>
            <a:r>
              <a:rPr lang="en-US" sz="2400" b="1"/>
              <a:t>Trajectory coordinates measurements (black) vs </a:t>
            </a:r>
          </a:p>
          <a:p>
            <a:r>
              <a:rPr lang="en-US" sz="2400" b="1"/>
              <a:t>      residual jittering of the telescope (red)</a:t>
            </a:r>
          </a:p>
        </p:txBody>
      </p:sp>
      <p:sp>
        <p:nvSpPr>
          <p:cNvPr id="39939"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39940"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39941" name="Text Box 8"/>
          <p:cNvSpPr txBox="1">
            <a:spLocks noChangeArrowheads="1"/>
          </p:cNvSpPr>
          <p:nvPr/>
        </p:nvSpPr>
        <p:spPr bwMode="auto">
          <a:xfrm>
            <a:off x="1076325" y="5697538"/>
            <a:ext cx="7280275" cy="366712"/>
          </a:xfrm>
          <a:prstGeom prst="rect">
            <a:avLst/>
          </a:prstGeom>
          <a:noFill/>
          <a:ln w="9525">
            <a:noFill/>
            <a:miter lim="800000"/>
            <a:headEnd/>
            <a:tailEnd/>
          </a:ln>
        </p:spPr>
        <p:txBody>
          <a:bodyPr wrap="none">
            <a:spAutoFit/>
          </a:bodyPr>
          <a:lstStyle/>
          <a:p>
            <a:r>
              <a:rPr lang="en-US"/>
              <a:t>Max jittering:  0.2 pixel = 0.2 x 0.0375” = 5.4 km on the solar surface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3"/>
          <p:cNvSpPr>
            <a:spLocks noGrp="1" noChangeArrowheads="1"/>
          </p:cNvSpPr>
          <p:nvPr>
            <p:ph type="body" idx="4294967295"/>
          </p:nvPr>
        </p:nvSpPr>
        <p:spPr>
          <a:xfrm>
            <a:off x="1066800" y="1981200"/>
            <a:ext cx="7772400" cy="4114800"/>
          </a:xfrm>
        </p:spPr>
        <p:txBody>
          <a:bodyPr/>
          <a:lstStyle/>
          <a:p>
            <a:pPr eaLnBrk="1" hangingPunct="1">
              <a:defRPr/>
            </a:pPr>
            <a:r>
              <a:rPr lang="en-US"/>
              <a:t>﻿This is placeholder copy </a:t>
            </a:r>
          </a:p>
          <a:p>
            <a:pPr eaLnBrk="1" hangingPunct="1">
              <a:defRPr/>
            </a:pPr>
            <a:r>
              <a:rPr lang="en-US"/>
              <a:t>﻿This is also placeholder copy </a:t>
            </a:r>
          </a:p>
          <a:p>
            <a:pPr eaLnBrk="1" hangingPunct="1">
              <a:defRPr/>
            </a:pPr>
            <a:endParaRPr lang="en-US"/>
          </a:p>
        </p:txBody>
      </p:sp>
      <p:sp>
        <p:nvSpPr>
          <p:cNvPr id="40962" name="Rectangle 4"/>
          <p:cNvSpPr>
            <a:spLocks noChangeArrowheads="1"/>
          </p:cNvSpPr>
          <p:nvPr/>
        </p:nvSpPr>
        <p:spPr bwMode="auto">
          <a:xfrm>
            <a:off x="3587750" y="6186488"/>
            <a:ext cx="2965450" cy="366712"/>
          </a:xfrm>
          <a:prstGeom prst="rect">
            <a:avLst/>
          </a:prstGeom>
          <a:noFill/>
          <a:ln w="9525">
            <a:noFill/>
            <a:miter lim="800000"/>
            <a:headEnd/>
            <a:tailEnd/>
          </a:ln>
        </p:spPr>
        <p:txBody>
          <a:bodyPr wrap="none">
            <a:spAutoFit/>
          </a:bodyPr>
          <a:lstStyle/>
          <a:p>
            <a:pPr eaLnBrk="0" hangingPunct="0"/>
            <a:r>
              <a:rPr lang="en-US" i="1">
                <a:solidFill>
                  <a:schemeClr val="bg1"/>
                </a:solidFill>
                <a:latin typeface="Arial" charset="0"/>
              </a:rPr>
              <a:t>Big Bear Solar Observatory</a:t>
            </a:r>
          </a:p>
        </p:txBody>
      </p:sp>
      <p:pic>
        <p:nvPicPr>
          <p:cNvPr id="40963" name="Picture 5" descr="bbso-new-logo"/>
          <p:cNvPicPr>
            <a:picLocks noChangeAspect="1" noChangeArrowheads="1"/>
          </p:cNvPicPr>
          <p:nvPr/>
        </p:nvPicPr>
        <p:blipFill>
          <a:blip r:embed="rId3"/>
          <a:srcRect/>
          <a:stretch>
            <a:fillRect/>
          </a:stretch>
        </p:blipFill>
        <p:spPr bwMode="auto">
          <a:xfrm>
            <a:off x="8153400" y="76200"/>
            <a:ext cx="914400" cy="914400"/>
          </a:xfrm>
          <a:prstGeom prst="rect">
            <a:avLst/>
          </a:prstGeom>
          <a:noFill/>
          <a:ln w="9525">
            <a:noFill/>
            <a:miter lim="800000"/>
            <a:headEnd/>
            <a:tailEnd/>
          </a:ln>
        </p:spPr>
      </p:pic>
      <p:pic>
        <p:nvPicPr>
          <p:cNvPr id="40964" name="Picture 5" descr="Traject"/>
          <p:cNvPicPr>
            <a:picLocks noChangeAspect="1" noChangeArrowheads="1"/>
          </p:cNvPicPr>
          <p:nvPr/>
        </p:nvPicPr>
        <p:blipFill>
          <a:blip r:embed="rId4"/>
          <a:srcRect l="2013" r="6500" b="32993"/>
          <a:stretch>
            <a:fillRect/>
          </a:stretch>
        </p:blipFill>
        <p:spPr bwMode="auto">
          <a:xfrm>
            <a:off x="0" y="1231900"/>
            <a:ext cx="9144000" cy="3048000"/>
          </a:xfrm>
          <a:prstGeom prst="rect">
            <a:avLst/>
          </a:prstGeom>
          <a:noFill/>
          <a:ln w="9525">
            <a:noFill/>
            <a:miter lim="800000"/>
            <a:headEnd/>
            <a:tailEnd/>
          </a:ln>
        </p:spPr>
      </p:pic>
      <p:sp>
        <p:nvSpPr>
          <p:cNvPr id="40965" name="Text Box 6"/>
          <p:cNvSpPr txBox="1">
            <a:spLocks noChangeArrowheads="1"/>
          </p:cNvSpPr>
          <p:nvPr/>
        </p:nvSpPr>
        <p:spPr bwMode="auto">
          <a:xfrm>
            <a:off x="3124200" y="458788"/>
            <a:ext cx="2687638" cy="457200"/>
          </a:xfrm>
          <a:prstGeom prst="rect">
            <a:avLst/>
          </a:prstGeom>
          <a:noFill/>
          <a:ln w="9525">
            <a:noFill/>
            <a:miter lim="800000"/>
            <a:headEnd/>
            <a:tailEnd/>
          </a:ln>
        </p:spPr>
        <p:txBody>
          <a:bodyPr wrap="none">
            <a:spAutoFit/>
          </a:bodyPr>
          <a:lstStyle/>
          <a:p>
            <a:r>
              <a:rPr lang="en-US" sz="2400" b="1">
                <a:latin typeface="Times New Roman" pitchFamily="18" charset="0"/>
              </a:rPr>
              <a:t>Trajectories of BPs</a:t>
            </a:r>
          </a:p>
        </p:txBody>
      </p:sp>
      <p:sp>
        <p:nvSpPr>
          <p:cNvPr id="40966" name="Text Box 7"/>
          <p:cNvSpPr txBox="1">
            <a:spLocks noChangeArrowheads="1"/>
          </p:cNvSpPr>
          <p:nvPr/>
        </p:nvSpPr>
        <p:spPr bwMode="auto">
          <a:xfrm>
            <a:off x="619125" y="4583113"/>
            <a:ext cx="8045450" cy="915987"/>
          </a:xfrm>
          <a:prstGeom prst="rect">
            <a:avLst/>
          </a:prstGeom>
          <a:noFill/>
          <a:ln w="9525">
            <a:noFill/>
            <a:miter lim="800000"/>
            <a:headEnd/>
            <a:tailEnd/>
          </a:ln>
        </p:spPr>
        <p:txBody>
          <a:bodyPr>
            <a:spAutoFit/>
          </a:bodyPr>
          <a:lstStyle/>
          <a:p>
            <a:r>
              <a:rPr lang="en-US">
                <a:latin typeface="Arial" charset="0"/>
              </a:rPr>
              <a:t>Typical examples of BPs trajectories. Time intervals between adjacent circles </a:t>
            </a:r>
          </a:p>
          <a:p>
            <a:r>
              <a:rPr lang="en-US">
                <a:latin typeface="Arial" charset="0"/>
              </a:rPr>
              <a:t>is 10 s. The blue large circles mark the start points of the trajectories.</a:t>
            </a:r>
          </a:p>
          <a:p>
            <a:r>
              <a:rPr lang="en-US">
                <a:latin typeface="Arial" charset="0"/>
              </a:rPr>
              <a:t>For each tracked BP, the average diameter was calculated.</a:t>
            </a:r>
          </a:p>
        </p:txBody>
      </p:sp>
      <p:sp>
        <p:nvSpPr>
          <p:cNvPr id="40967"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0968"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009" name="Group 7"/>
          <p:cNvGrpSpPr>
            <a:grpSpLocks/>
          </p:cNvGrpSpPr>
          <p:nvPr/>
        </p:nvGrpSpPr>
        <p:grpSpPr bwMode="auto">
          <a:xfrm>
            <a:off x="1441450" y="796925"/>
            <a:ext cx="6057900" cy="5467350"/>
            <a:chOff x="1036" y="222"/>
            <a:chExt cx="3816" cy="3444"/>
          </a:xfrm>
        </p:grpSpPr>
        <p:pic>
          <p:nvPicPr>
            <p:cNvPr id="43013" name="Picture 4" descr="PDF-size3"/>
            <p:cNvPicPr>
              <a:picLocks noChangeAspect="1" noChangeArrowheads="1"/>
            </p:cNvPicPr>
            <p:nvPr/>
          </p:nvPicPr>
          <p:blipFill>
            <a:blip r:embed="rId3"/>
            <a:srcRect/>
            <a:stretch>
              <a:fillRect/>
            </a:stretch>
          </p:blipFill>
          <p:spPr bwMode="auto">
            <a:xfrm>
              <a:off x="1036" y="222"/>
              <a:ext cx="3816" cy="3444"/>
            </a:xfrm>
            <a:prstGeom prst="rect">
              <a:avLst/>
            </a:prstGeom>
            <a:noFill/>
            <a:ln w="9525">
              <a:noFill/>
              <a:miter lim="800000"/>
              <a:headEnd/>
              <a:tailEnd/>
            </a:ln>
          </p:spPr>
        </p:pic>
        <p:sp>
          <p:nvSpPr>
            <p:cNvPr id="43014" name="Line 5"/>
            <p:cNvSpPr>
              <a:spLocks noChangeShapeType="1"/>
            </p:cNvSpPr>
            <p:nvPr/>
          </p:nvSpPr>
          <p:spPr bwMode="auto">
            <a:xfrm flipH="1">
              <a:off x="2208" y="2956"/>
              <a:ext cx="224" cy="0"/>
            </a:xfrm>
            <a:prstGeom prst="line">
              <a:avLst/>
            </a:prstGeom>
            <a:noFill/>
            <a:ln w="22225">
              <a:solidFill>
                <a:srgbClr val="FF33CC"/>
              </a:solidFill>
              <a:round/>
              <a:headEnd/>
              <a:tailEnd type="triangle" w="med" len="med"/>
            </a:ln>
          </p:spPr>
          <p:txBody>
            <a:bodyPr/>
            <a:lstStyle/>
            <a:p>
              <a:endParaRPr lang="en-US"/>
            </a:p>
          </p:txBody>
        </p:sp>
        <p:sp>
          <p:nvSpPr>
            <p:cNvPr id="43015" name="Line 6"/>
            <p:cNvSpPr>
              <a:spLocks noChangeShapeType="1"/>
            </p:cNvSpPr>
            <p:nvPr/>
          </p:nvSpPr>
          <p:spPr bwMode="auto">
            <a:xfrm>
              <a:off x="3892" y="2952"/>
              <a:ext cx="304" cy="0"/>
            </a:xfrm>
            <a:prstGeom prst="line">
              <a:avLst/>
            </a:prstGeom>
            <a:noFill/>
            <a:ln w="22225">
              <a:solidFill>
                <a:srgbClr val="FF33CC"/>
              </a:solidFill>
              <a:round/>
              <a:headEnd/>
              <a:tailEnd type="triangle" w="med" len="med"/>
            </a:ln>
          </p:spPr>
          <p:txBody>
            <a:bodyPr/>
            <a:lstStyle/>
            <a:p>
              <a:endParaRPr lang="en-US"/>
            </a:p>
          </p:txBody>
        </p:sp>
      </p:grpSp>
      <p:sp>
        <p:nvSpPr>
          <p:cNvPr id="43010" name="Text Box 8"/>
          <p:cNvSpPr txBox="1">
            <a:spLocks noChangeArrowheads="1"/>
          </p:cNvSpPr>
          <p:nvPr/>
        </p:nvSpPr>
        <p:spPr bwMode="auto">
          <a:xfrm>
            <a:off x="2981325" y="155575"/>
            <a:ext cx="3290888" cy="457200"/>
          </a:xfrm>
          <a:prstGeom prst="rect">
            <a:avLst/>
          </a:prstGeom>
          <a:noFill/>
          <a:ln w="9525">
            <a:noFill/>
            <a:miter lim="800000"/>
            <a:headEnd/>
            <a:tailEnd/>
          </a:ln>
        </p:spPr>
        <p:txBody>
          <a:bodyPr wrap="none">
            <a:spAutoFit/>
          </a:bodyPr>
          <a:lstStyle/>
          <a:p>
            <a:r>
              <a:rPr lang="en-US" sz="2400" b="1">
                <a:latin typeface="Times New Roman" pitchFamily="18" charset="0"/>
              </a:rPr>
              <a:t>Size Distribution of BPs</a:t>
            </a:r>
          </a:p>
        </p:txBody>
      </p:sp>
      <p:sp>
        <p:nvSpPr>
          <p:cNvPr id="43011"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3012"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4"/>
          <p:cNvSpPr>
            <a:spLocks noChangeArrowheads="1"/>
          </p:cNvSpPr>
          <p:nvPr/>
        </p:nvSpPr>
        <p:spPr bwMode="auto">
          <a:xfrm>
            <a:off x="3587750" y="6186488"/>
            <a:ext cx="2965450" cy="366712"/>
          </a:xfrm>
          <a:prstGeom prst="rect">
            <a:avLst/>
          </a:prstGeom>
          <a:noFill/>
          <a:ln w="9525">
            <a:noFill/>
            <a:miter lim="800000"/>
            <a:headEnd/>
            <a:tailEnd/>
          </a:ln>
        </p:spPr>
        <p:txBody>
          <a:bodyPr wrap="none">
            <a:spAutoFit/>
          </a:bodyPr>
          <a:lstStyle/>
          <a:p>
            <a:pPr eaLnBrk="0" hangingPunct="0"/>
            <a:r>
              <a:rPr lang="en-US" i="1">
                <a:solidFill>
                  <a:schemeClr val="bg1"/>
                </a:solidFill>
                <a:latin typeface="Arial" charset="0"/>
              </a:rPr>
              <a:t>Big Bear Solar Observatory</a:t>
            </a:r>
          </a:p>
        </p:txBody>
      </p:sp>
      <p:pic>
        <p:nvPicPr>
          <p:cNvPr id="45058" name="Picture 5" descr="bbso-new-logo"/>
          <p:cNvPicPr>
            <a:picLocks noChangeAspect="1" noChangeArrowheads="1"/>
          </p:cNvPicPr>
          <p:nvPr/>
        </p:nvPicPr>
        <p:blipFill>
          <a:blip r:embed="rId3"/>
          <a:srcRect/>
          <a:stretch>
            <a:fillRect/>
          </a:stretch>
        </p:blipFill>
        <p:spPr bwMode="auto">
          <a:xfrm>
            <a:off x="8153400" y="76200"/>
            <a:ext cx="914400" cy="914400"/>
          </a:xfrm>
          <a:prstGeom prst="rect">
            <a:avLst/>
          </a:prstGeom>
          <a:noFill/>
          <a:ln w="9525">
            <a:noFill/>
            <a:miter lim="800000"/>
            <a:headEnd/>
            <a:tailEnd/>
          </a:ln>
        </p:spPr>
      </p:pic>
      <p:pic>
        <p:nvPicPr>
          <p:cNvPr id="45059" name="Picture 10" descr="Traject"/>
          <p:cNvPicPr>
            <a:picLocks noChangeAspect="1" noChangeArrowheads="1"/>
          </p:cNvPicPr>
          <p:nvPr/>
        </p:nvPicPr>
        <p:blipFill>
          <a:blip r:embed="rId4"/>
          <a:srcRect l="2408" t="2068" r="67499" b="34694"/>
          <a:stretch>
            <a:fillRect/>
          </a:stretch>
        </p:blipFill>
        <p:spPr bwMode="auto">
          <a:xfrm>
            <a:off x="228600" y="1066800"/>
            <a:ext cx="4876800" cy="4660900"/>
          </a:xfrm>
          <a:prstGeom prst="rect">
            <a:avLst/>
          </a:prstGeom>
          <a:noFill/>
          <a:ln w="9525">
            <a:noFill/>
            <a:miter lim="800000"/>
            <a:headEnd/>
            <a:tailEnd/>
          </a:ln>
        </p:spPr>
      </p:pic>
      <p:sp>
        <p:nvSpPr>
          <p:cNvPr id="45060" name="Text Box 11"/>
          <p:cNvSpPr txBox="1">
            <a:spLocks noChangeArrowheads="1"/>
          </p:cNvSpPr>
          <p:nvPr/>
        </p:nvSpPr>
        <p:spPr bwMode="auto">
          <a:xfrm>
            <a:off x="2438400" y="382588"/>
            <a:ext cx="4070350" cy="457200"/>
          </a:xfrm>
          <a:prstGeom prst="rect">
            <a:avLst/>
          </a:prstGeom>
          <a:noFill/>
          <a:ln w="9525">
            <a:noFill/>
            <a:miter lim="800000"/>
            <a:headEnd/>
            <a:tailEnd/>
          </a:ln>
        </p:spPr>
        <p:txBody>
          <a:bodyPr wrap="none">
            <a:spAutoFit/>
          </a:bodyPr>
          <a:lstStyle/>
          <a:p>
            <a:r>
              <a:rPr lang="en-US" sz="2400" b="1">
                <a:latin typeface="Times New Roman" pitchFamily="18" charset="0"/>
              </a:rPr>
              <a:t>Diffusivity in the Photosphere</a:t>
            </a:r>
          </a:p>
        </p:txBody>
      </p:sp>
      <p:sp>
        <p:nvSpPr>
          <p:cNvPr id="45061" name="Text Box 12"/>
          <p:cNvSpPr txBox="1">
            <a:spLocks noChangeArrowheads="1"/>
          </p:cNvSpPr>
          <p:nvPr/>
        </p:nvSpPr>
        <p:spPr bwMode="auto">
          <a:xfrm>
            <a:off x="2286000" y="1219200"/>
            <a:ext cx="1001713" cy="457200"/>
          </a:xfrm>
          <a:prstGeom prst="rect">
            <a:avLst/>
          </a:prstGeom>
          <a:noFill/>
          <a:ln w="9525">
            <a:noFill/>
            <a:miter lim="800000"/>
            <a:headEnd/>
            <a:tailEnd/>
          </a:ln>
        </p:spPr>
        <p:txBody>
          <a:bodyPr wrap="none">
            <a:spAutoFit/>
          </a:bodyPr>
          <a:lstStyle/>
          <a:p>
            <a:r>
              <a:rPr lang="en-US" sz="2400">
                <a:latin typeface="Arial" charset="0"/>
              </a:rPr>
              <a:t>(x</a:t>
            </a:r>
            <a:r>
              <a:rPr lang="en-US" sz="2400" baseline="-25000">
                <a:latin typeface="Arial" charset="0"/>
              </a:rPr>
              <a:t>0</a:t>
            </a:r>
            <a:r>
              <a:rPr lang="en-US" sz="2400">
                <a:latin typeface="Arial" charset="0"/>
              </a:rPr>
              <a:t>,y</a:t>
            </a:r>
            <a:r>
              <a:rPr lang="en-US" sz="2400" baseline="-25000">
                <a:latin typeface="Arial" charset="0"/>
              </a:rPr>
              <a:t>0</a:t>
            </a:r>
            <a:r>
              <a:rPr lang="en-US" sz="2400">
                <a:latin typeface="Arial" charset="0"/>
              </a:rPr>
              <a:t>)</a:t>
            </a:r>
          </a:p>
        </p:txBody>
      </p:sp>
      <p:sp>
        <p:nvSpPr>
          <p:cNvPr id="45062" name="Text Box 13"/>
          <p:cNvSpPr txBox="1">
            <a:spLocks noChangeArrowheads="1"/>
          </p:cNvSpPr>
          <p:nvPr/>
        </p:nvSpPr>
        <p:spPr bwMode="auto">
          <a:xfrm>
            <a:off x="1143000" y="2286000"/>
            <a:ext cx="1227138" cy="457200"/>
          </a:xfrm>
          <a:prstGeom prst="rect">
            <a:avLst/>
          </a:prstGeom>
          <a:noFill/>
          <a:ln w="9525">
            <a:noFill/>
            <a:miter lim="800000"/>
            <a:headEnd/>
            <a:tailEnd/>
          </a:ln>
        </p:spPr>
        <p:txBody>
          <a:bodyPr wrap="none">
            <a:spAutoFit/>
          </a:bodyPr>
          <a:lstStyle/>
          <a:p>
            <a:r>
              <a:rPr lang="en-US" sz="2400">
                <a:latin typeface="Arial" charset="0"/>
              </a:rPr>
              <a:t>(x</a:t>
            </a:r>
            <a:r>
              <a:rPr lang="en-US" sz="2400" baseline="-25000">
                <a:latin typeface="Arial" charset="0"/>
              </a:rPr>
              <a:t>10</a:t>
            </a:r>
            <a:r>
              <a:rPr lang="en-US" sz="2400">
                <a:latin typeface="Arial" charset="0"/>
              </a:rPr>
              <a:t>,y</a:t>
            </a:r>
            <a:r>
              <a:rPr lang="en-US" sz="2400" baseline="-25000">
                <a:latin typeface="Arial" charset="0"/>
              </a:rPr>
              <a:t>10</a:t>
            </a:r>
            <a:r>
              <a:rPr lang="en-US" sz="2400">
                <a:latin typeface="Arial" charset="0"/>
              </a:rPr>
              <a:t>)</a:t>
            </a:r>
          </a:p>
        </p:txBody>
      </p:sp>
      <p:sp>
        <p:nvSpPr>
          <p:cNvPr id="45063" name="Line 14"/>
          <p:cNvSpPr>
            <a:spLocks noChangeShapeType="1"/>
          </p:cNvSpPr>
          <p:nvPr/>
        </p:nvSpPr>
        <p:spPr bwMode="auto">
          <a:xfrm>
            <a:off x="1752600" y="2743200"/>
            <a:ext cx="304800" cy="228600"/>
          </a:xfrm>
          <a:prstGeom prst="line">
            <a:avLst/>
          </a:prstGeom>
          <a:noFill/>
          <a:ln w="9525">
            <a:solidFill>
              <a:schemeClr val="tx1"/>
            </a:solidFill>
            <a:round/>
            <a:headEnd/>
            <a:tailEnd type="triangle" w="med" len="med"/>
          </a:ln>
        </p:spPr>
        <p:txBody>
          <a:bodyPr/>
          <a:lstStyle/>
          <a:p>
            <a:endParaRPr lang="en-US"/>
          </a:p>
        </p:txBody>
      </p:sp>
      <p:sp>
        <p:nvSpPr>
          <p:cNvPr id="45064" name="Line 16"/>
          <p:cNvSpPr>
            <a:spLocks noChangeShapeType="1"/>
          </p:cNvSpPr>
          <p:nvPr/>
        </p:nvSpPr>
        <p:spPr bwMode="auto">
          <a:xfrm flipH="1">
            <a:off x="2057400" y="1524000"/>
            <a:ext cx="304800" cy="152400"/>
          </a:xfrm>
          <a:prstGeom prst="line">
            <a:avLst/>
          </a:prstGeom>
          <a:noFill/>
          <a:ln w="9525">
            <a:solidFill>
              <a:schemeClr val="tx1"/>
            </a:solidFill>
            <a:round/>
            <a:headEnd/>
            <a:tailEnd type="triangle" w="med" len="med"/>
          </a:ln>
        </p:spPr>
        <p:txBody>
          <a:bodyPr/>
          <a:lstStyle/>
          <a:p>
            <a:endParaRPr lang="en-US"/>
          </a:p>
        </p:txBody>
      </p:sp>
      <p:sp>
        <p:nvSpPr>
          <p:cNvPr id="45065" name="Text Box 17"/>
          <p:cNvSpPr txBox="1">
            <a:spLocks noChangeArrowheads="1"/>
          </p:cNvSpPr>
          <p:nvPr/>
        </p:nvSpPr>
        <p:spPr bwMode="auto">
          <a:xfrm>
            <a:off x="3657600" y="3200400"/>
            <a:ext cx="1068388" cy="457200"/>
          </a:xfrm>
          <a:prstGeom prst="rect">
            <a:avLst/>
          </a:prstGeom>
          <a:noFill/>
          <a:ln w="9525">
            <a:noFill/>
            <a:miter lim="800000"/>
            <a:headEnd/>
            <a:tailEnd/>
          </a:ln>
        </p:spPr>
        <p:txBody>
          <a:bodyPr wrap="none">
            <a:spAutoFit/>
          </a:bodyPr>
          <a:lstStyle/>
          <a:p>
            <a:r>
              <a:rPr lang="en-US" sz="2400">
                <a:latin typeface="Arial" charset="0"/>
              </a:rPr>
              <a:t>(x</a:t>
            </a:r>
            <a:r>
              <a:rPr lang="en-US" sz="2400" baseline="-25000">
                <a:latin typeface="Arial" charset="0"/>
              </a:rPr>
              <a:t>N</a:t>
            </a:r>
            <a:r>
              <a:rPr lang="en-US" sz="2400">
                <a:latin typeface="Arial" charset="0"/>
              </a:rPr>
              <a:t>,y</a:t>
            </a:r>
            <a:r>
              <a:rPr lang="en-US" sz="2400" baseline="-25000">
                <a:latin typeface="Arial" charset="0"/>
              </a:rPr>
              <a:t>N</a:t>
            </a:r>
            <a:r>
              <a:rPr lang="en-US" sz="2400">
                <a:latin typeface="Arial" charset="0"/>
              </a:rPr>
              <a:t>)</a:t>
            </a:r>
          </a:p>
        </p:txBody>
      </p:sp>
      <p:sp>
        <p:nvSpPr>
          <p:cNvPr id="45066" name="Line 19"/>
          <p:cNvSpPr>
            <a:spLocks noChangeShapeType="1"/>
          </p:cNvSpPr>
          <p:nvPr/>
        </p:nvSpPr>
        <p:spPr bwMode="auto">
          <a:xfrm flipH="1">
            <a:off x="4038600" y="3733800"/>
            <a:ext cx="76200" cy="533400"/>
          </a:xfrm>
          <a:prstGeom prst="line">
            <a:avLst/>
          </a:prstGeom>
          <a:noFill/>
          <a:ln w="9525">
            <a:solidFill>
              <a:schemeClr val="tx1"/>
            </a:solidFill>
            <a:round/>
            <a:headEnd/>
            <a:tailEnd type="triangle" w="med" len="med"/>
          </a:ln>
        </p:spPr>
        <p:txBody>
          <a:bodyPr/>
          <a:lstStyle/>
          <a:p>
            <a:endParaRPr lang="en-US"/>
          </a:p>
        </p:txBody>
      </p:sp>
      <p:sp>
        <p:nvSpPr>
          <p:cNvPr id="45067" name="Text Box 20"/>
          <p:cNvSpPr txBox="1">
            <a:spLocks noChangeArrowheads="1"/>
          </p:cNvSpPr>
          <p:nvPr/>
        </p:nvSpPr>
        <p:spPr bwMode="auto">
          <a:xfrm>
            <a:off x="5410200" y="1447800"/>
            <a:ext cx="3305175" cy="581025"/>
          </a:xfrm>
          <a:prstGeom prst="rect">
            <a:avLst/>
          </a:prstGeom>
          <a:noFill/>
          <a:ln w="9525">
            <a:noFill/>
            <a:miter lim="800000"/>
            <a:headEnd/>
            <a:tailEnd/>
          </a:ln>
        </p:spPr>
        <p:txBody>
          <a:bodyPr wrap="none">
            <a:spAutoFit/>
          </a:bodyPr>
          <a:lstStyle/>
          <a:p>
            <a:r>
              <a:rPr lang="en-US" sz="1600">
                <a:latin typeface="Arial" charset="0"/>
              </a:rPr>
              <a:t>For each BP, we compute a set of </a:t>
            </a:r>
          </a:p>
          <a:p>
            <a:r>
              <a:rPr lang="en-US" sz="1600">
                <a:latin typeface="Arial" charset="0"/>
              </a:rPr>
              <a:t>displacements from the start point:</a:t>
            </a:r>
          </a:p>
        </p:txBody>
      </p:sp>
      <p:sp>
        <p:nvSpPr>
          <p:cNvPr id="45068" name="Text Box 21"/>
          <p:cNvSpPr txBox="1">
            <a:spLocks noChangeArrowheads="1"/>
          </p:cNvSpPr>
          <p:nvPr/>
        </p:nvSpPr>
        <p:spPr bwMode="auto">
          <a:xfrm>
            <a:off x="5486400" y="2133600"/>
            <a:ext cx="2230438" cy="336550"/>
          </a:xfrm>
          <a:prstGeom prst="rect">
            <a:avLst/>
          </a:prstGeom>
          <a:noFill/>
          <a:ln w="9525">
            <a:noFill/>
            <a:miter lim="800000"/>
            <a:headEnd/>
            <a:tailEnd/>
          </a:ln>
        </p:spPr>
        <p:txBody>
          <a:bodyPr wrap="none">
            <a:spAutoFit/>
          </a:bodyPr>
          <a:lstStyle/>
          <a:p>
            <a:r>
              <a:rPr lang="en-US" sz="1600">
                <a:latin typeface="Arial" charset="0"/>
              </a:rPr>
              <a:t>(</a:t>
            </a:r>
            <a:r>
              <a:rPr lang="el-GR" sz="1600">
                <a:latin typeface="Arial" charset="0"/>
                <a:cs typeface="Arial" charset="0"/>
              </a:rPr>
              <a:t>Δ</a:t>
            </a:r>
            <a:r>
              <a:rPr lang="en-US" sz="1600">
                <a:latin typeface="Arial" charset="0"/>
                <a:cs typeface="Arial" charset="0"/>
              </a:rPr>
              <a:t> l)</a:t>
            </a:r>
            <a:r>
              <a:rPr lang="en-US" sz="1600" baseline="30000">
                <a:latin typeface="Arial" charset="0"/>
                <a:cs typeface="Arial" charset="0"/>
              </a:rPr>
              <a:t>2</a:t>
            </a:r>
            <a:r>
              <a:rPr lang="en-US" sz="1600" baseline="-25000">
                <a:latin typeface="Arial" charset="0"/>
                <a:cs typeface="Arial" charset="0"/>
              </a:rPr>
              <a:t>i  </a:t>
            </a:r>
            <a:r>
              <a:rPr lang="en-US" sz="1600">
                <a:latin typeface="Arial" charset="0"/>
                <a:cs typeface="Arial" charset="0"/>
              </a:rPr>
              <a:t>= (x</a:t>
            </a:r>
            <a:r>
              <a:rPr lang="en-US" sz="1600" baseline="-25000">
                <a:latin typeface="Arial" charset="0"/>
                <a:cs typeface="Arial" charset="0"/>
              </a:rPr>
              <a:t>i</a:t>
            </a:r>
            <a:r>
              <a:rPr lang="en-US" sz="1600">
                <a:latin typeface="Arial" charset="0"/>
                <a:cs typeface="Arial" charset="0"/>
              </a:rPr>
              <a:t>-x</a:t>
            </a:r>
            <a:r>
              <a:rPr lang="en-US" sz="1600" baseline="-25000">
                <a:latin typeface="Arial" charset="0"/>
                <a:cs typeface="Arial" charset="0"/>
              </a:rPr>
              <a:t>o</a:t>
            </a:r>
            <a:r>
              <a:rPr lang="en-US" sz="1600">
                <a:latin typeface="Arial" charset="0"/>
                <a:cs typeface="Arial" charset="0"/>
              </a:rPr>
              <a:t>)</a:t>
            </a:r>
            <a:r>
              <a:rPr lang="en-US" sz="1600" baseline="30000">
                <a:latin typeface="Arial" charset="0"/>
                <a:cs typeface="Arial" charset="0"/>
              </a:rPr>
              <a:t>2</a:t>
            </a:r>
            <a:r>
              <a:rPr lang="en-US" sz="1600">
                <a:latin typeface="Arial" charset="0"/>
                <a:cs typeface="Arial" charset="0"/>
              </a:rPr>
              <a:t>+(y</a:t>
            </a:r>
            <a:r>
              <a:rPr lang="en-US" sz="1600" baseline="-25000">
                <a:latin typeface="Arial" charset="0"/>
                <a:cs typeface="Arial" charset="0"/>
              </a:rPr>
              <a:t>i</a:t>
            </a:r>
            <a:r>
              <a:rPr lang="en-US" sz="1600">
                <a:latin typeface="Arial" charset="0"/>
                <a:cs typeface="Arial" charset="0"/>
              </a:rPr>
              <a:t>-y</a:t>
            </a:r>
            <a:r>
              <a:rPr lang="en-US" sz="1600" baseline="-25000">
                <a:latin typeface="Arial" charset="0"/>
                <a:cs typeface="Arial" charset="0"/>
              </a:rPr>
              <a:t>0</a:t>
            </a:r>
            <a:r>
              <a:rPr lang="en-US" sz="1600">
                <a:latin typeface="Arial" charset="0"/>
                <a:cs typeface="Arial" charset="0"/>
              </a:rPr>
              <a:t>)</a:t>
            </a:r>
            <a:r>
              <a:rPr lang="en-US" sz="1600" baseline="30000">
                <a:latin typeface="Arial" charset="0"/>
                <a:cs typeface="Arial" charset="0"/>
              </a:rPr>
              <a:t>2</a:t>
            </a:r>
            <a:endParaRPr lang="el-GR" sz="1600" baseline="30000">
              <a:latin typeface="Arial" charset="0"/>
              <a:cs typeface="Arial" charset="0"/>
            </a:endParaRPr>
          </a:p>
        </p:txBody>
      </p:sp>
      <p:sp>
        <p:nvSpPr>
          <p:cNvPr id="45069" name="Text Box 22"/>
          <p:cNvSpPr txBox="1">
            <a:spLocks noChangeArrowheads="1"/>
          </p:cNvSpPr>
          <p:nvPr/>
        </p:nvSpPr>
        <p:spPr bwMode="auto">
          <a:xfrm>
            <a:off x="5105400" y="2667000"/>
            <a:ext cx="3732213" cy="336550"/>
          </a:xfrm>
          <a:prstGeom prst="rect">
            <a:avLst/>
          </a:prstGeom>
          <a:noFill/>
          <a:ln w="9525">
            <a:noFill/>
            <a:miter lim="800000"/>
            <a:headEnd/>
            <a:tailEnd/>
          </a:ln>
        </p:spPr>
        <p:txBody>
          <a:bodyPr wrap="none">
            <a:spAutoFit/>
          </a:bodyPr>
          <a:lstStyle/>
          <a:p>
            <a:r>
              <a:rPr lang="en-US" sz="1600">
                <a:latin typeface="Arial" charset="0"/>
              </a:rPr>
              <a:t>and a set of corresponding time delays:</a:t>
            </a:r>
          </a:p>
        </p:txBody>
      </p:sp>
      <p:pic>
        <p:nvPicPr>
          <p:cNvPr id="45070" name="Picture 24" descr="tau1"/>
          <p:cNvPicPr>
            <a:picLocks noChangeAspect="1" noChangeArrowheads="1"/>
          </p:cNvPicPr>
          <p:nvPr/>
        </p:nvPicPr>
        <p:blipFill>
          <a:blip r:embed="rId5"/>
          <a:srcRect/>
          <a:stretch>
            <a:fillRect/>
          </a:stretch>
        </p:blipFill>
        <p:spPr bwMode="auto">
          <a:xfrm>
            <a:off x="6019800" y="3124200"/>
            <a:ext cx="1219200" cy="265113"/>
          </a:xfrm>
          <a:prstGeom prst="rect">
            <a:avLst/>
          </a:prstGeom>
          <a:noFill/>
          <a:ln w="9525">
            <a:noFill/>
            <a:miter lim="800000"/>
            <a:headEnd/>
            <a:tailEnd/>
          </a:ln>
        </p:spPr>
      </p:pic>
      <p:grpSp>
        <p:nvGrpSpPr>
          <p:cNvPr id="45071" name="Group 29"/>
          <p:cNvGrpSpPr>
            <a:grpSpLocks/>
          </p:cNvGrpSpPr>
          <p:nvPr/>
        </p:nvGrpSpPr>
        <p:grpSpPr bwMode="auto">
          <a:xfrm>
            <a:off x="5181600" y="3505200"/>
            <a:ext cx="3414713" cy="641350"/>
            <a:chOff x="3264" y="2400"/>
            <a:chExt cx="2151" cy="404"/>
          </a:xfrm>
        </p:grpSpPr>
        <p:sp>
          <p:nvSpPr>
            <p:cNvPr id="45076" name="Text Box 25"/>
            <p:cNvSpPr txBox="1">
              <a:spLocks noChangeArrowheads="1"/>
            </p:cNvSpPr>
            <p:nvPr/>
          </p:nvSpPr>
          <p:spPr bwMode="auto">
            <a:xfrm>
              <a:off x="3264" y="2400"/>
              <a:ext cx="906" cy="212"/>
            </a:xfrm>
            <a:prstGeom prst="rect">
              <a:avLst/>
            </a:prstGeom>
            <a:noFill/>
            <a:ln w="9525">
              <a:noFill/>
              <a:miter lim="800000"/>
              <a:headEnd/>
              <a:tailEnd/>
            </a:ln>
          </p:spPr>
          <p:txBody>
            <a:bodyPr wrap="none">
              <a:spAutoFit/>
            </a:bodyPr>
            <a:lstStyle/>
            <a:p>
              <a:r>
                <a:rPr lang="en-US" sz="1600">
                  <a:latin typeface="Arial" charset="0"/>
                </a:rPr>
                <a:t>Then for each</a:t>
              </a:r>
              <a:endParaRPr lang="en-US" sz="2400">
                <a:latin typeface="Arial" charset="0"/>
              </a:endParaRPr>
            </a:p>
          </p:txBody>
        </p:sp>
        <p:pic>
          <p:nvPicPr>
            <p:cNvPr id="45077" name="Picture 26" descr="tau1"/>
            <p:cNvPicPr>
              <a:picLocks noChangeAspect="1" noChangeArrowheads="1"/>
            </p:cNvPicPr>
            <p:nvPr/>
          </p:nvPicPr>
          <p:blipFill>
            <a:blip r:embed="rId5"/>
            <a:srcRect r="75000" b="-14970"/>
            <a:stretch>
              <a:fillRect/>
            </a:stretch>
          </p:blipFill>
          <p:spPr bwMode="auto">
            <a:xfrm>
              <a:off x="4176" y="2448"/>
              <a:ext cx="192" cy="192"/>
            </a:xfrm>
            <a:prstGeom prst="rect">
              <a:avLst/>
            </a:prstGeom>
            <a:noFill/>
            <a:ln w="9525">
              <a:noFill/>
              <a:miter lim="800000"/>
              <a:headEnd/>
              <a:tailEnd/>
            </a:ln>
          </p:spPr>
        </p:pic>
        <p:sp>
          <p:nvSpPr>
            <p:cNvPr id="45078" name="Text Box 27"/>
            <p:cNvSpPr txBox="1">
              <a:spLocks noChangeArrowheads="1"/>
            </p:cNvSpPr>
            <p:nvPr/>
          </p:nvSpPr>
          <p:spPr bwMode="auto">
            <a:xfrm>
              <a:off x="4368" y="2400"/>
              <a:ext cx="777" cy="212"/>
            </a:xfrm>
            <a:prstGeom prst="rect">
              <a:avLst/>
            </a:prstGeom>
            <a:noFill/>
            <a:ln w="9525">
              <a:noFill/>
              <a:miter lim="800000"/>
              <a:headEnd/>
              <a:tailEnd/>
            </a:ln>
          </p:spPr>
          <p:txBody>
            <a:bodyPr wrap="none">
              <a:spAutoFit/>
            </a:bodyPr>
            <a:lstStyle/>
            <a:p>
              <a:r>
                <a:rPr lang="en-US" sz="1600">
                  <a:latin typeface="Arial" charset="0"/>
                </a:rPr>
                <a:t>we average</a:t>
              </a:r>
            </a:p>
          </p:txBody>
        </p:sp>
        <p:sp>
          <p:nvSpPr>
            <p:cNvPr id="45079" name="Text Box 28"/>
            <p:cNvSpPr txBox="1">
              <a:spLocks noChangeArrowheads="1"/>
            </p:cNvSpPr>
            <p:nvPr/>
          </p:nvSpPr>
          <p:spPr bwMode="auto">
            <a:xfrm>
              <a:off x="3264" y="2592"/>
              <a:ext cx="2151" cy="212"/>
            </a:xfrm>
            <a:prstGeom prst="rect">
              <a:avLst/>
            </a:prstGeom>
            <a:noFill/>
            <a:ln w="9525">
              <a:noFill/>
              <a:miter lim="800000"/>
              <a:headEnd/>
              <a:tailEnd/>
            </a:ln>
          </p:spPr>
          <p:txBody>
            <a:bodyPr wrap="none">
              <a:spAutoFit/>
            </a:bodyPr>
            <a:lstStyle/>
            <a:p>
              <a:r>
                <a:rPr lang="en-US" sz="1600">
                  <a:latin typeface="Arial" charset="0"/>
                </a:rPr>
                <a:t>displacements from all tracked BPs.</a:t>
              </a:r>
            </a:p>
          </p:txBody>
        </p:sp>
      </p:grpSp>
      <p:sp>
        <p:nvSpPr>
          <p:cNvPr id="45072" name="Text Box 30"/>
          <p:cNvSpPr txBox="1">
            <a:spLocks noChangeArrowheads="1"/>
          </p:cNvSpPr>
          <p:nvPr/>
        </p:nvSpPr>
        <p:spPr bwMode="auto">
          <a:xfrm>
            <a:off x="5257800" y="4419600"/>
            <a:ext cx="3924300" cy="336550"/>
          </a:xfrm>
          <a:prstGeom prst="rect">
            <a:avLst/>
          </a:prstGeom>
          <a:noFill/>
          <a:ln w="9525">
            <a:noFill/>
            <a:miter lim="800000"/>
            <a:headEnd/>
            <a:tailEnd/>
          </a:ln>
        </p:spPr>
        <p:txBody>
          <a:bodyPr wrap="none">
            <a:spAutoFit/>
          </a:bodyPr>
          <a:lstStyle/>
          <a:p>
            <a:r>
              <a:rPr lang="en-US" sz="1600">
                <a:latin typeface="Arial" charset="0"/>
              </a:rPr>
              <a:t>We thus obtain Displacement Spectrum:  </a:t>
            </a:r>
          </a:p>
        </p:txBody>
      </p:sp>
      <p:pic>
        <p:nvPicPr>
          <p:cNvPr id="45073" name="Picture 31" descr="Spec-Formu"/>
          <p:cNvPicPr>
            <a:picLocks noChangeAspect="1" noChangeArrowheads="1"/>
          </p:cNvPicPr>
          <p:nvPr/>
        </p:nvPicPr>
        <p:blipFill>
          <a:blip r:embed="rId6"/>
          <a:srcRect/>
          <a:stretch>
            <a:fillRect/>
          </a:stretch>
        </p:blipFill>
        <p:spPr bwMode="auto">
          <a:xfrm>
            <a:off x="5791200" y="4953000"/>
            <a:ext cx="2495550" cy="695325"/>
          </a:xfrm>
          <a:prstGeom prst="rect">
            <a:avLst/>
          </a:prstGeom>
          <a:noFill/>
          <a:ln w="9525">
            <a:noFill/>
            <a:miter lim="800000"/>
            <a:headEnd/>
            <a:tailEnd/>
          </a:ln>
        </p:spPr>
      </p:pic>
      <p:sp>
        <p:nvSpPr>
          <p:cNvPr id="45074"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5075"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5" name="Picture 4" descr="Fig01_Del"/>
          <p:cNvPicPr>
            <a:picLocks noChangeAspect="1" noChangeArrowheads="1"/>
          </p:cNvPicPr>
          <p:nvPr/>
        </p:nvPicPr>
        <p:blipFill>
          <a:blip r:embed="rId2"/>
          <a:srcRect/>
          <a:stretch>
            <a:fillRect/>
          </a:stretch>
        </p:blipFill>
        <p:spPr bwMode="auto">
          <a:xfrm>
            <a:off x="1698625" y="763588"/>
            <a:ext cx="5480050" cy="5322887"/>
          </a:xfrm>
          <a:prstGeom prst="rect">
            <a:avLst/>
          </a:prstGeom>
          <a:noFill/>
          <a:ln w="9525">
            <a:noFill/>
            <a:miter lim="800000"/>
            <a:headEnd/>
            <a:tailEnd/>
          </a:ln>
        </p:spPr>
      </p:pic>
      <p:sp>
        <p:nvSpPr>
          <p:cNvPr id="47106" name="Text Box 5"/>
          <p:cNvSpPr txBox="1">
            <a:spLocks noChangeArrowheads="1"/>
          </p:cNvSpPr>
          <p:nvPr/>
        </p:nvSpPr>
        <p:spPr bwMode="auto">
          <a:xfrm>
            <a:off x="2028825" y="307975"/>
            <a:ext cx="4840288" cy="457200"/>
          </a:xfrm>
          <a:prstGeom prst="rect">
            <a:avLst/>
          </a:prstGeom>
          <a:noFill/>
          <a:ln w="9525">
            <a:noFill/>
            <a:miter lim="800000"/>
            <a:headEnd/>
            <a:tailEnd/>
          </a:ln>
        </p:spPr>
        <p:txBody>
          <a:bodyPr wrap="none">
            <a:spAutoFit/>
          </a:bodyPr>
          <a:lstStyle/>
          <a:p>
            <a:r>
              <a:rPr lang="en-US" sz="2400" b="1">
                <a:latin typeface="Times New Roman" pitchFamily="18" charset="0"/>
              </a:rPr>
              <a:t>Diffusivity: Displacement Spectrum</a:t>
            </a:r>
          </a:p>
        </p:txBody>
      </p:sp>
      <p:sp>
        <p:nvSpPr>
          <p:cNvPr id="47107"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7108"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idx="4294967295"/>
          </p:nvPr>
        </p:nvSpPr>
        <p:spPr/>
        <p:txBody>
          <a:bodyPr anchor="t"/>
          <a:lstStyle/>
          <a:p>
            <a:pPr eaLnBrk="1" hangingPunct="1">
              <a:defRPr/>
            </a:pPr>
            <a:r>
              <a:rPr lang="en-US"/>
              <a:t>Slide Title Here</a:t>
            </a:r>
          </a:p>
        </p:txBody>
      </p:sp>
      <p:sp>
        <p:nvSpPr>
          <p:cNvPr id="48130" name="Rectangle 4"/>
          <p:cNvSpPr>
            <a:spLocks noChangeArrowheads="1"/>
          </p:cNvSpPr>
          <p:nvPr/>
        </p:nvSpPr>
        <p:spPr bwMode="auto">
          <a:xfrm>
            <a:off x="3587750" y="6186488"/>
            <a:ext cx="2965450" cy="366712"/>
          </a:xfrm>
          <a:prstGeom prst="rect">
            <a:avLst/>
          </a:prstGeom>
          <a:noFill/>
          <a:ln w="9525">
            <a:noFill/>
            <a:miter lim="800000"/>
            <a:headEnd/>
            <a:tailEnd/>
          </a:ln>
        </p:spPr>
        <p:txBody>
          <a:bodyPr wrap="none">
            <a:spAutoFit/>
          </a:bodyPr>
          <a:lstStyle/>
          <a:p>
            <a:pPr eaLnBrk="0" hangingPunct="0"/>
            <a:r>
              <a:rPr lang="en-US" i="1">
                <a:solidFill>
                  <a:schemeClr val="bg1"/>
                </a:solidFill>
                <a:latin typeface="Arial" charset="0"/>
              </a:rPr>
              <a:t>Big Bear Solar Observatory</a:t>
            </a:r>
          </a:p>
        </p:txBody>
      </p:sp>
      <p:pic>
        <p:nvPicPr>
          <p:cNvPr id="48131" name="Picture 5" descr="bbso-new-logo"/>
          <p:cNvPicPr>
            <a:picLocks noChangeAspect="1" noChangeArrowheads="1"/>
          </p:cNvPicPr>
          <p:nvPr/>
        </p:nvPicPr>
        <p:blipFill>
          <a:blip r:embed="rId3"/>
          <a:srcRect/>
          <a:stretch>
            <a:fillRect/>
          </a:stretch>
        </p:blipFill>
        <p:spPr bwMode="auto">
          <a:xfrm>
            <a:off x="8153400" y="76200"/>
            <a:ext cx="914400" cy="914400"/>
          </a:xfrm>
          <a:prstGeom prst="rect">
            <a:avLst/>
          </a:prstGeom>
          <a:noFill/>
          <a:ln w="9525">
            <a:noFill/>
            <a:miter lim="800000"/>
            <a:headEnd/>
            <a:tailEnd/>
          </a:ln>
        </p:spPr>
      </p:pic>
      <p:pic>
        <p:nvPicPr>
          <p:cNvPr id="48132" name="Picture 9" descr="Deltel3"/>
          <p:cNvPicPr>
            <a:picLocks noChangeAspect="1" noChangeArrowheads="1"/>
          </p:cNvPicPr>
          <p:nvPr/>
        </p:nvPicPr>
        <p:blipFill>
          <a:blip r:embed="rId4"/>
          <a:srcRect/>
          <a:stretch>
            <a:fillRect/>
          </a:stretch>
        </p:blipFill>
        <p:spPr bwMode="auto">
          <a:xfrm>
            <a:off x="965200" y="152400"/>
            <a:ext cx="6524625" cy="6156325"/>
          </a:xfrm>
          <a:prstGeom prst="rect">
            <a:avLst/>
          </a:prstGeom>
          <a:noFill/>
          <a:ln w="9525">
            <a:noFill/>
            <a:miter lim="800000"/>
            <a:headEnd/>
            <a:tailEnd/>
          </a:ln>
        </p:spPr>
      </p:pic>
      <p:pic>
        <p:nvPicPr>
          <p:cNvPr id="48133" name="Picture 10" descr="Spec-Formu"/>
          <p:cNvPicPr>
            <a:picLocks noChangeAspect="1" noChangeArrowheads="1"/>
          </p:cNvPicPr>
          <p:nvPr/>
        </p:nvPicPr>
        <p:blipFill>
          <a:blip r:embed="rId5"/>
          <a:srcRect/>
          <a:stretch>
            <a:fillRect/>
          </a:stretch>
        </p:blipFill>
        <p:spPr bwMode="auto">
          <a:xfrm>
            <a:off x="2514600" y="1828800"/>
            <a:ext cx="2495550" cy="695325"/>
          </a:xfrm>
          <a:prstGeom prst="rect">
            <a:avLst/>
          </a:prstGeom>
          <a:noFill/>
          <a:ln w="9525">
            <a:noFill/>
            <a:miter lim="800000"/>
            <a:headEnd/>
            <a:tailEnd/>
          </a:ln>
        </p:spPr>
      </p:pic>
      <p:sp>
        <p:nvSpPr>
          <p:cNvPr id="48134"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48135"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48136" name="Text Box 9"/>
          <p:cNvSpPr txBox="1">
            <a:spLocks noChangeArrowheads="1"/>
          </p:cNvSpPr>
          <p:nvPr/>
        </p:nvSpPr>
        <p:spPr bwMode="auto">
          <a:xfrm>
            <a:off x="5597525" y="2673350"/>
            <a:ext cx="1506538" cy="457200"/>
          </a:xfrm>
          <a:prstGeom prst="rect">
            <a:avLst/>
          </a:prstGeom>
          <a:noFill/>
          <a:ln w="9525">
            <a:noFill/>
            <a:miter lim="800000"/>
            <a:headEnd/>
            <a:tailEnd/>
          </a:ln>
        </p:spPr>
        <p:txBody>
          <a:bodyPr wrap="none">
            <a:spAutoFit/>
          </a:bodyPr>
          <a:lstStyle/>
          <a:p>
            <a:r>
              <a:rPr lang="en-US" sz="1200">
                <a:solidFill>
                  <a:srgbClr val="000000"/>
                </a:solidFill>
              </a:rPr>
              <a:t>Manso Sainz+2011 </a:t>
            </a:r>
          </a:p>
          <a:p>
            <a:r>
              <a:rPr lang="en-US" sz="1200">
                <a:solidFill>
                  <a:srgbClr val="000000"/>
                </a:solidFill>
              </a:rPr>
              <a:t>Hinode SOT/SP</a:t>
            </a:r>
          </a:p>
        </p:txBody>
      </p:sp>
      <p:pic>
        <p:nvPicPr>
          <p:cNvPr id="47114" name="Picture 2" descr="Fig1"/>
          <p:cNvPicPr>
            <a:picLocks noChangeAspect="1" noChangeArrowheads="1"/>
          </p:cNvPicPr>
          <p:nvPr/>
        </p:nvPicPr>
        <p:blipFill>
          <a:blip r:embed="rId6"/>
          <a:srcRect/>
          <a:stretch>
            <a:fillRect/>
          </a:stretch>
        </p:blipFill>
        <p:spPr bwMode="auto">
          <a:xfrm>
            <a:off x="358775" y="1685925"/>
            <a:ext cx="8424863" cy="42354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114"/>
                                        </p:tgtEl>
                                        <p:attrNameLst>
                                          <p:attrName>style.visibility</p:attrName>
                                        </p:attrNameLst>
                                      </p:cBhvr>
                                      <p:to>
                                        <p:strVal val="visible"/>
                                      </p:to>
                                    </p:set>
                                    <p:anim calcmode="lin" valueType="num">
                                      <p:cBhvr additive="base">
                                        <p:cTn id="7" dur="500" fill="hold"/>
                                        <p:tgtEl>
                                          <p:spTgt spid="47114"/>
                                        </p:tgtEl>
                                        <p:attrNameLst>
                                          <p:attrName>ppt_x</p:attrName>
                                        </p:attrNameLst>
                                      </p:cBhvr>
                                      <p:tavLst>
                                        <p:tav tm="0">
                                          <p:val>
                                            <p:strVal val="#ppt_x"/>
                                          </p:val>
                                        </p:tav>
                                        <p:tav tm="100000">
                                          <p:val>
                                            <p:strVal val="#ppt_x"/>
                                          </p:val>
                                        </p:tav>
                                      </p:tavLst>
                                    </p:anim>
                                    <p:anim calcmode="lin" valueType="num">
                                      <p:cBhvr additive="base">
                                        <p:cTn id="8" dur="500" fill="hold"/>
                                        <p:tgtEl>
                                          <p:spTgt spid="471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47114"/>
                                        </p:tgtEl>
                                        <p:attrNameLst>
                                          <p:attrName>ppt_x</p:attrName>
                                        </p:attrNameLst>
                                      </p:cBhvr>
                                      <p:tavLst>
                                        <p:tav tm="0">
                                          <p:val>
                                            <p:strVal val="ppt_x"/>
                                          </p:val>
                                        </p:tav>
                                        <p:tav tm="100000">
                                          <p:val>
                                            <p:strVal val="ppt_x"/>
                                          </p:val>
                                        </p:tav>
                                      </p:tavLst>
                                    </p:anim>
                                    <p:anim calcmode="lin" valueType="num">
                                      <p:cBhvr additive="base">
                                        <p:cTn id="13" dur="500"/>
                                        <p:tgtEl>
                                          <p:spTgt spid="47114"/>
                                        </p:tgtEl>
                                        <p:attrNameLst>
                                          <p:attrName>ppt_y</p:attrName>
                                        </p:attrNameLst>
                                      </p:cBhvr>
                                      <p:tavLst>
                                        <p:tav tm="0">
                                          <p:val>
                                            <p:strVal val="ppt_y"/>
                                          </p:val>
                                        </p:tav>
                                        <p:tav tm="100000">
                                          <p:val>
                                            <p:strVal val="1+ppt_h/2"/>
                                          </p:val>
                                        </p:tav>
                                      </p:tavLst>
                                    </p:anim>
                                    <p:set>
                                      <p:cBhvr>
                                        <p:cTn id="14" dur="1" fill="hold">
                                          <p:stCondLst>
                                            <p:cond delay="499"/>
                                          </p:stCondLst>
                                        </p:cTn>
                                        <p:tgtEl>
                                          <p:spTgt spid="471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7" name="Picture 5" descr="FigSc_Ktau"/>
          <p:cNvPicPr>
            <a:picLocks noChangeAspect="1" noChangeArrowheads="1"/>
          </p:cNvPicPr>
          <p:nvPr/>
        </p:nvPicPr>
        <p:blipFill>
          <a:blip r:embed="rId2"/>
          <a:srcRect/>
          <a:stretch>
            <a:fillRect/>
          </a:stretch>
        </p:blipFill>
        <p:spPr bwMode="auto">
          <a:xfrm>
            <a:off x="1751013" y="719138"/>
            <a:ext cx="5453062" cy="5340350"/>
          </a:xfrm>
          <a:prstGeom prst="rect">
            <a:avLst/>
          </a:prstGeom>
          <a:noFill/>
          <a:ln w="9525">
            <a:noFill/>
            <a:miter lim="800000"/>
            <a:headEnd/>
            <a:tailEnd/>
          </a:ln>
        </p:spPr>
      </p:pic>
      <p:sp>
        <p:nvSpPr>
          <p:cNvPr id="50178" name="Text Box 6"/>
          <p:cNvSpPr txBox="1">
            <a:spLocks noChangeArrowheads="1"/>
          </p:cNvSpPr>
          <p:nvPr/>
        </p:nvSpPr>
        <p:spPr bwMode="auto">
          <a:xfrm>
            <a:off x="327025" y="269875"/>
            <a:ext cx="4019550" cy="457200"/>
          </a:xfrm>
          <a:prstGeom prst="rect">
            <a:avLst/>
          </a:prstGeom>
          <a:noFill/>
          <a:ln w="9525">
            <a:noFill/>
            <a:miter lim="800000"/>
            <a:headEnd/>
            <a:tailEnd/>
          </a:ln>
        </p:spPr>
        <p:txBody>
          <a:bodyPr wrap="none">
            <a:spAutoFit/>
          </a:bodyPr>
          <a:lstStyle/>
          <a:p>
            <a:r>
              <a:rPr lang="en-US" sz="2400" b="1">
                <a:latin typeface="Times New Roman" pitchFamily="18" charset="0"/>
              </a:rPr>
              <a:t>Diffusivity : Some Definitions</a:t>
            </a:r>
          </a:p>
        </p:txBody>
      </p:sp>
      <p:sp>
        <p:nvSpPr>
          <p:cNvPr id="50179"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0180"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8"/>
          <p:cNvSpPr txBox="1">
            <a:spLocks noChangeArrowheads="1"/>
          </p:cNvSpPr>
          <p:nvPr/>
        </p:nvSpPr>
        <p:spPr bwMode="auto">
          <a:xfrm>
            <a:off x="947738" y="5926138"/>
            <a:ext cx="7670800" cy="641350"/>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Turbulence is ubiquitous in the photosphere. A question is: are velocities capable </a:t>
            </a:r>
          </a:p>
          <a:p>
            <a:pPr eaLnBrk="0" hangingPunct="0"/>
            <a:r>
              <a:rPr lang="en-US">
                <a:latin typeface="Times New Roman" pitchFamily="18" charset="0"/>
              </a:rPr>
              <a:t>to ensure the increasing, or, al least, non-decreasing magnetic flux?  </a:t>
            </a:r>
          </a:p>
        </p:txBody>
      </p:sp>
      <p:pic>
        <p:nvPicPr>
          <p:cNvPr id="51209" name="nst_tio_2010-08-03_q5.mpg">
            <a:hlinkClick r:id="" action="ppaction://media"/>
          </p:cNvPr>
          <p:cNvPicPr>
            <a:picLocks noRot="1" noChangeAspect="1" noChangeArrowheads="1"/>
          </p:cNvPicPr>
          <p:nvPr>
            <p:ph/>
            <a:videoFile r:link="rId1"/>
          </p:nvPr>
        </p:nvPicPr>
        <p:blipFill>
          <a:blip r:embed="rId4"/>
          <a:srcRect/>
          <a:stretch>
            <a:fillRect/>
          </a:stretch>
        </p:blipFill>
        <p:spPr>
          <a:xfrm>
            <a:off x="1365250" y="160338"/>
            <a:ext cx="6362700" cy="5821362"/>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1534" fill="hold"/>
                                        <p:tgtEl>
                                          <p:spTgt spid="51209"/>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repeatCount="indefinite" fill="hold" display="0">
                  <p:stCondLst>
                    <p:cond delay="indefinite"/>
                  </p:stCondLst>
                  <p:endCondLst>
                    <p:cond evt="onNext" delay="0">
                      <p:tgtEl>
                        <p:sldTgt/>
                      </p:tgtEl>
                    </p:cond>
                    <p:cond evt="onPrev" delay="0">
                      <p:tgtEl>
                        <p:sldTgt/>
                      </p:tgtEl>
                    </p:cond>
                  </p:endCondLst>
                </p:cTn>
                <p:tgtEl>
                  <p:spTgt spid="51209"/>
                </p:tgtEl>
              </p:cMediaNode>
            </p:video>
            <p:seq concurrent="1" nextAc="seek">
              <p:cTn id="8" restart="whenNotActive" fill="hold" evtFilter="cancelBubble" nodeType="interactiveSeq">
                <p:stCondLst>
                  <p:cond evt="onClick" delay="0">
                    <p:tgtEl>
                      <p:spTgt spid="51209"/>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1209"/>
                                        </p:tgtEl>
                                      </p:cBhvr>
                                    </p:cmd>
                                  </p:childTnLst>
                                </p:cTn>
                              </p:par>
                            </p:childTnLst>
                          </p:cTn>
                        </p:par>
                      </p:childTnLst>
                    </p:cTn>
                  </p:par>
                </p:childTnLst>
              </p:cTn>
              <p:nextCondLst>
                <p:cond evt="onClick" delay="0">
                  <p:tgtEl>
                    <p:spTgt spid="51209"/>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1" name="Picture 5" descr="Drift4"/>
          <p:cNvPicPr>
            <a:picLocks noChangeAspect="1" noChangeArrowheads="1"/>
          </p:cNvPicPr>
          <p:nvPr/>
        </p:nvPicPr>
        <p:blipFill>
          <a:blip r:embed="rId2"/>
          <a:srcRect/>
          <a:stretch>
            <a:fillRect/>
          </a:stretch>
        </p:blipFill>
        <p:spPr bwMode="auto">
          <a:xfrm>
            <a:off x="1220788" y="0"/>
            <a:ext cx="6651625" cy="6534150"/>
          </a:xfrm>
          <a:prstGeom prst="rect">
            <a:avLst/>
          </a:prstGeom>
          <a:noFill/>
          <a:ln w="9525">
            <a:noFill/>
            <a:miter lim="800000"/>
            <a:headEnd/>
            <a:tailEnd/>
          </a:ln>
        </p:spPr>
      </p:pic>
      <p:pic>
        <p:nvPicPr>
          <p:cNvPr id="62471" name="Picture 7" descr="Drift3"/>
          <p:cNvPicPr>
            <a:picLocks noChangeAspect="1" noChangeArrowheads="1"/>
          </p:cNvPicPr>
          <p:nvPr/>
        </p:nvPicPr>
        <p:blipFill>
          <a:blip r:embed="rId3"/>
          <a:srcRect/>
          <a:stretch>
            <a:fillRect/>
          </a:stretch>
        </p:blipFill>
        <p:spPr bwMode="auto">
          <a:xfrm>
            <a:off x="1220788" y="0"/>
            <a:ext cx="6677025" cy="6557963"/>
          </a:xfrm>
          <a:prstGeom prst="rect">
            <a:avLst/>
          </a:prstGeom>
          <a:noFill/>
          <a:ln w="9525">
            <a:noFill/>
            <a:miter lim="800000"/>
            <a:headEnd/>
            <a:tailEnd/>
          </a:ln>
        </p:spPr>
      </p:pic>
      <p:sp>
        <p:nvSpPr>
          <p:cNvPr id="51203"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pic>
        <p:nvPicPr>
          <p:cNvPr id="62473" name="Picture 9" descr="Stein"/>
          <p:cNvPicPr>
            <a:picLocks noChangeAspect="1" noChangeArrowheads="1"/>
          </p:cNvPicPr>
          <p:nvPr/>
        </p:nvPicPr>
        <p:blipFill>
          <a:blip r:embed="rId4"/>
          <a:srcRect/>
          <a:stretch>
            <a:fillRect/>
          </a:stretch>
        </p:blipFill>
        <p:spPr bwMode="auto">
          <a:xfrm>
            <a:off x="385763" y="2319338"/>
            <a:ext cx="8359775" cy="4538662"/>
          </a:xfrm>
          <a:prstGeom prst="rect">
            <a:avLst/>
          </a:prstGeom>
          <a:noFill/>
          <a:ln w="9525">
            <a:noFill/>
            <a:miter lim="800000"/>
            <a:headEnd/>
            <a:tailEnd/>
          </a:ln>
        </p:spPr>
      </p:pic>
      <p:sp>
        <p:nvSpPr>
          <p:cNvPr id="62475" name="Line 11"/>
          <p:cNvSpPr>
            <a:spLocks noChangeShapeType="1"/>
          </p:cNvSpPr>
          <p:nvPr/>
        </p:nvSpPr>
        <p:spPr bwMode="auto">
          <a:xfrm flipH="1">
            <a:off x="4749800" y="2298700"/>
            <a:ext cx="1473200" cy="2400300"/>
          </a:xfrm>
          <a:prstGeom prst="line">
            <a:avLst/>
          </a:prstGeom>
          <a:noFill/>
          <a:ln w="19050">
            <a:solidFill>
              <a:srgbClr val="FF0066"/>
            </a:solidFill>
            <a:prstDash val="sysDot"/>
            <a:round/>
            <a:headEnd/>
            <a:tailEnd/>
          </a:ln>
        </p:spPr>
        <p:txBody>
          <a:bodyPr/>
          <a:lstStyle/>
          <a:p>
            <a:endParaRPr lang="en-US"/>
          </a:p>
        </p:txBody>
      </p:sp>
      <p:sp>
        <p:nvSpPr>
          <p:cNvPr id="62476" name="Line 12"/>
          <p:cNvSpPr>
            <a:spLocks noChangeShapeType="1"/>
          </p:cNvSpPr>
          <p:nvPr/>
        </p:nvSpPr>
        <p:spPr bwMode="auto">
          <a:xfrm flipV="1">
            <a:off x="5397500" y="1143000"/>
            <a:ext cx="1892300" cy="914400"/>
          </a:xfrm>
          <a:prstGeom prst="line">
            <a:avLst/>
          </a:prstGeom>
          <a:noFill/>
          <a:ln w="19050">
            <a:solidFill>
              <a:srgbClr val="000000"/>
            </a:solidFill>
            <a:prstDash val="sysDot"/>
            <a:round/>
            <a:headEnd/>
            <a:tailEnd/>
          </a:ln>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2471"/>
                                        </p:tgtEl>
                                        <p:attrNameLst>
                                          <p:attrName>style.visibility</p:attrName>
                                        </p:attrNameLst>
                                      </p:cBhvr>
                                      <p:to>
                                        <p:strVal val="visible"/>
                                      </p:to>
                                    </p:set>
                                    <p:animEffect transition="in" filter="blinds(horizontal)">
                                      <p:cBhvr>
                                        <p:cTn id="7" dur="500"/>
                                        <p:tgtEl>
                                          <p:spTgt spid="6247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2473"/>
                                        </p:tgtEl>
                                        <p:attrNameLst>
                                          <p:attrName>style.visibility</p:attrName>
                                        </p:attrNameLst>
                                      </p:cBhvr>
                                      <p:to>
                                        <p:strVal val="visible"/>
                                      </p:to>
                                    </p:set>
                                    <p:anim calcmode="lin" valueType="num">
                                      <p:cBhvr additive="base">
                                        <p:cTn id="12" dur="500" fill="hold"/>
                                        <p:tgtEl>
                                          <p:spTgt spid="62473"/>
                                        </p:tgtEl>
                                        <p:attrNameLst>
                                          <p:attrName>ppt_x</p:attrName>
                                        </p:attrNameLst>
                                      </p:cBhvr>
                                      <p:tavLst>
                                        <p:tav tm="0">
                                          <p:val>
                                            <p:strVal val="#ppt_x"/>
                                          </p:val>
                                        </p:tav>
                                        <p:tav tm="100000">
                                          <p:val>
                                            <p:strVal val="#ppt_x"/>
                                          </p:val>
                                        </p:tav>
                                      </p:tavLst>
                                    </p:anim>
                                    <p:anim calcmode="lin" valueType="num">
                                      <p:cBhvr additive="base">
                                        <p:cTn id="13" dur="500" fill="hold"/>
                                        <p:tgtEl>
                                          <p:spTgt spid="6247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xit" presetSubtype="4" fill="hold" nodeType="clickEffect">
                                  <p:stCondLst>
                                    <p:cond delay="0"/>
                                  </p:stCondLst>
                                  <p:childTnLst>
                                    <p:anim calcmode="lin" valueType="num">
                                      <p:cBhvr additive="base">
                                        <p:cTn id="17" dur="500"/>
                                        <p:tgtEl>
                                          <p:spTgt spid="62473"/>
                                        </p:tgtEl>
                                        <p:attrNameLst>
                                          <p:attrName>ppt_x</p:attrName>
                                        </p:attrNameLst>
                                      </p:cBhvr>
                                      <p:tavLst>
                                        <p:tav tm="0">
                                          <p:val>
                                            <p:strVal val="ppt_x"/>
                                          </p:val>
                                        </p:tav>
                                        <p:tav tm="100000">
                                          <p:val>
                                            <p:strVal val="ppt_x"/>
                                          </p:val>
                                        </p:tav>
                                      </p:tavLst>
                                    </p:anim>
                                    <p:anim calcmode="lin" valueType="num">
                                      <p:cBhvr additive="base">
                                        <p:cTn id="18" dur="500"/>
                                        <p:tgtEl>
                                          <p:spTgt spid="62473"/>
                                        </p:tgtEl>
                                        <p:attrNameLst>
                                          <p:attrName>ppt_y</p:attrName>
                                        </p:attrNameLst>
                                      </p:cBhvr>
                                      <p:tavLst>
                                        <p:tav tm="0">
                                          <p:val>
                                            <p:strVal val="ppt_y"/>
                                          </p:val>
                                        </p:tav>
                                        <p:tav tm="100000">
                                          <p:val>
                                            <p:strVal val="1+ppt_h/2"/>
                                          </p:val>
                                        </p:tav>
                                      </p:tavLst>
                                    </p:anim>
                                    <p:set>
                                      <p:cBhvr>
                                        <p:cTn id="19" dur="1" fill="hold">
                                          <p:stCondLst>
                                            <p:cond delay="499"/>
                                          </p:stCondLst>
                                        </p:cTn>
                                        <p:tgtEl>
                                          <p:spTgt spid="6247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62475"/>
                                        </p:tgtEl>
                                        <p:attrNameLst>
                                          <p:attrName>style.visibility</p:attrName>
                                        </p:attrNameLst>
                                      </p:cBhvr>
                                      <p:to>
                                        <p:strVal val="visible"/>
                                      </p:to>
                                    </p:set>
                                    <p:anim calcmode="lin" valueType="num">
                                      <p:cBhvr additive="base">
                                        <p:cTn id="24" dur="500" fill="hold"/>
                                        <p:tgtEl>
                                          <p:spTgt spid="62475"/>
                                        </p:tgtEl>
                                        <p:attrNameLst>
                                          <p:attrName>ppt_x</p:attrName>
                                        </p:attrNameLst>
                                      </p:cBhvr>
                                      <p:tavLst>
                                        <p:tav tm="0">
                                          <p:val>
                                            <p:strVal val="#ppt_x"/>
                                          </p:val>
                                        </p:tav>
                                        <p:tav tm="100000">
                                          <p:val>
                                            <p:strVal val="#ppt_x"/>
                                          </p:val>
                                        </p:tav>
                                      </p:tavLst>
                                    </p:anim>
                                    <p:anim calcmode="lin" valueType="num">
                                      <p:cBhvr additive="base">
                                        <p:cTn id="25" dur="500" fill="hold"/>
                                        <p:tgtEl>
                                          <p:spTgt spid="6247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62476"/>
                                        </p:tgtEl>
                                        <p:attrNameLst>
                                          <p:attrName>style.visibility</p:attrName>
                                        </p:attrNameLst>
                                      </p:cBhvr>
                                      <p:to>
                                        <p:strVal val="visible"/>
                                      </p:to>
                                    </p:set>
                                    <p:anim calcmode="lin" valueType="num">
                                      <p:cBhvr additive="base">
                                        <p:cTn id="30" dur="500" fill="hold"/>
                                        <p:tgtEl>
                                          <p:spTgt spid="62476"/>
                                        </p:tgtEl>
                                        <p:attrNameLst>
                                          <p:attrName>ppt_x</p:attrName>
                                        </p:attrNameLst>
                                      </p:cBhvr>
                                      <p:tavLst>
                                        <p:tav tm="0">
                                          <p:val>
                                            <p:strVal val="#ppt_x"/>
                                          </p:val>
                                        </p:tav>
                                        <p:tav tm="100000">
                                          <p:val>
                                            <p:strVal val="#ppt_x"/>
                                          </p:val>
                                        </p:tav>
                                      </p:tavLst>
                                    </p:anim>
                                    <p:anim calcmode="lin" valueType="num">
                                      <p:cBhvr additive="base">
                                        <p:cTn id="31" dur="500" fill="hold"/>
                                        <p:tgtEl>
                                          <p:spTgt spid="624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75" grpId="0" animBg="1"/>
      <p:bldP spid="62476"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2225" name="Picture 4" descr="Drift2"/>
          <p:cNvPicPr>
            <a:picLocks noChangeAspect="1" noChangeArrowheads="1"/>
          </p:cNvPicPr>
          <p:nvPr/>
        </p:nvPicPr>
        <p:blipFill>
          <a:blip r:embed="rId2"/>
          <a:srcRect/>
          <a:stretch>
            <a:fillRect/>
          </a:stretch>
        </p:blipFill>
        <p:spPr bwMode="auto">
          <a:xfrm>
            <a:off x="1423988" y="0"/>
            <a:ext cx="6486525" cy="6354763"/>
          </a:xfrm>
          <a:prstGeom prst="rect">
            <a:avLst/>
          </a:prstGeom>
          <a:noFill/>
          <a:ln w="9525">
            <a:noFill/>
            <a:miter lim="800000"/>
            <a:headEnd/>
            <a:tailEnd/>
          </a:ln>
        </p:spPr>
      </p:pic>
      <p:sp>
        <p:nvSpPr>
          <p:cNvPr id="52226"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3249" name="Picture 4" descr="Ktau1"/>
          <p:cNvPicPr>
            <a:picLocks noChangeAspect="1" noChangeArrowheads="1"/>
          </p:cNvPicPr>
          <p:nvPr/>
        </p:nvPicPr>
        <p:blipFill>
          <a:blip r:embed="rId3"/>
          <a:srcRect/>
          <a:stretch>
            <a:fillRect/>
          </a:stretch>
        </p:blipFill>
        <p:spPr bwMode="auto">
          <a:xfrm>
            <a:off x="1423988" y="328613"/>
            <a:ext cx="6296025" cy="6200775"/>
          </a:xfrm>
          <a:prstGeom prst="rect">
            <a:avLst/>
          </a:prstGeom>
          <a:noFill/>
          <a:ln w="9525">
            <a:noFill/>
            <a:miter lim="800000"/>
            <a:headEnd/>
            <a:tailEnd/>
          </a:ln>
        </p:spPr>
      </p:pic>
      <p:pic>
        <p:nvPicPr>
          <p:cNvPr id="67589" name="Picture 5" descr="Ktau2"/>
          <p:cNvPicPr>
            <a:picLocks noChangeAspect="1" noChangeArrowheads="1"/>
          </p:cNvPicPr>
          <p:nvPr/>
        </p:nvPicPr>
        <p:blipFill>
          <a:blip r:embed="rId4"/>
          <a:srcRect/>
          <a:stretch>
            <a:fillRect/>
          </a:stretch>
        </p:blipFill>
        <p:spPr bwMode="auto">
          <a:xfrm>
            <a:off x="1414463" y="328613"/>
            <a:ext cx="6315075" cy="6200775"/>
          </a:xfrm>
          <a:prstGeom prst="rect">
            <a:avLst/>
          </a:prstGeom>
          <a:noFill/>
          <a:ln w="9525">
            <a:noFill/>
            <a:miter lim="800000"/>
            <a:headEnd/>
            <a:tailEnd/>
          </a:ln>
        </p:spPr>
      </p:pic>
      <p:pic>
        <p:nvPicPr>
          <p:cNvPr id="67590" name="Picture 6" descr="Ktau3"/>
          <p:cNvPicPr>
            <a:picLocks noChangeAspect="1" noChangeArrowheads="1"/>
          </p:cNvPicPr>
          <p:nvPr/>
        </p:nvPicPr>
        <p:blipFill>
          <a:blip r:embed="rId5"/>
          <a:srcRect/>
          <a:stretch>
            <a:fillRect/>
          </a:stretch>
        </p:blipFill>
        <p:spPr bwMode="auto">
          <a:xfrm>
            <a:off x="1414463" y="314325"/>
            <a:ext cx="6315075" cy="6229350"/>
          </a:xfrm>
          <a:prstGeom prst="rect">
            <a:avLst/>
          </a:prstGeom>
          <a:noFill/>
          <a:ln w="9525">
            <a:noFill/>
            <a:miter lim="800000"/>
            <a:headEnd/>
            <a:tailEnd/>
          </a:ln>
        </p:spPr>
      </p:pic>
      <p:sp>
        <p:nvSpPr>
          <p:cNvPr id="53252"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3253"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7589"/>
                                        </p:tgtEl>
                                        <p:attrNameLst>
                                          <p:attrName>style.visibility</p:attrName>
                                        </p:attrNameLst>
                                      </p:cBhvr>
                                      <p:to>
                                        <p:strVal val="visible"/>
                                      </p:to>
                                    </p:set>
                                    <p:animEffect transition="in" filter="blinds(horizontal)">
                                      <p:cBhvr>
                                        <p:cTn id="7" dur="500"/>
                                        <p:tgtEl>
                                          <p:spTgt spid="6758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7590"/>
                                        </p:tgtEl>
                                        <p:attrNameLst>
                                          <p:attrName>style.visibility</p:attrName>
                                        </p:attrNameLst>
                                      </p:cBhvr>
                                      <p:to>
                                        <p:strVal val="visible"/>
                                      </p:to>
                                    </p:set>
                                    <p:animEffect transition="in" filter="blinds(horizontal)">
                                      <p:cBhvr>
                                        <p:cTn id="12" dur="500"/>
                                        <p:tgtEl>
                                          <p:spTgt spid="675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5297" name="Rectangle 2"/>
          <p:cNvSpPr>
            <a:spLocks noGrp="1" noChangeArrowheads="1"/>
          </p:cNvSpPr>
          <p:nvPr>
            <p:ph type="title"/>
          </p:nvPr>
        </p:nvSpPr>
        <p:spPr/>
        <p:txBody>
          <a:bodyPr/>
          <a:lstStyle/>
          <a:p>
            <a:endParaRPr lang="en-US" smtClean="0">
              <a:effectLst/>
            </a:endParaRPr>
          </a:p>
        </p:txBody>
      </p:sp>
      <p:sp>
        <p:nvSpPr>
          <p:cNvPr id="55298" name="Rectangle 3"/>
          <p:cNvSpPr>
            <a:spLocks noGrp="1" noChangeArrowheads="1"/>
          </p:cNvSpPr>
          <p:nvPr>
            <p:ph type="body" idx="1"/>
          </p:nvPr>
        </p:nvSpPr>
        <p:spPr/>
        <p:txBody>
          <a:bodyPr/>
          <a:lstStyle/>
          <a:p>
            <a:endParaRPr lang="en-US" smtClean="0">
              <a:effectLst/>
            </a:endParaRPr>
          </a:p>
        </p:txBody>
      </p:sp>
      <p:pic>
        <p:nvPicPr>
          <p:cNvPr id="55299" name="Picture 4" descr="Raznye-ljudi"/>
          <p:cNvPicPr>
            <a:picLocks noChangeAspect="1" noChangeArrowheads="1"/>
          </p:cNvPicPr>
          <p:nvPr/>
        </p:nvPicPr>
        <p:blipFill>
          <a:blip r:embed="rId2"/>
          <a:srcRect/>
          <a:stretch>
            <a:fillRect/>
          </a:stretch>
        </p:blipFill>
        <p:spPr bwMode="auto">
          <a:xfrm>
            <a:off x="301625" y="328613"/>
            <a:ext cx="8575675" cy="5451475"/>
          </a:xfrm>
          <a:prstGeom prst="rect">
            <a:avLst/>
          </a:prstGeom>
          <a:noFill/>
          <a:ln w="9525">
            <a:noFill/>
            <a:miter lim="800000"/>
            <a:headEnd/>
            <a:tailEnd/>
          </a:ln>
        </p:spPr>
      </p:pic>
      <p:sp>
        <p:nvSpPr>
          <p:cNvPr id="55300"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5301"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pic>
        <p:nvPicPr>
          <p:cNvPr id="56322" name="Picture 4" descr="fig-Ek=vx+vy+bz-Good"/>
          <p:cNvPicPr>
            <a:picLocks noChangeAspect="1" noChangeArrowheads="1"/>
          </p:cNvPicPr>
          <p:nvPr/>
        </p:nvPicPr>
        <p:blipFill>
          <a:blip r:embed="rId3"/>
          <a:srcRect t="21840" r="4976" b="4643"/>
          <a:stretch>
            <a:fillRect/>
          </a:stretch>
        </p:blipFill>
        <p:spPr bwMode="auto">
          <a:xfrm>
            <a:off x="1416050" y="1182688"/>
            <a:ext cx="6154738" cy="5076825"/>
          </a:xfrm>
          <a:prstGeom prst="rect">
            <a:avLst/>
          </a:prstGeom>
          <a:noFill/>
          <a:ln w="9525">
            <a:noFill/>
            <a:miter lim="800000"/>
            <a:headEnd/>
            <a:tailEnd/>
          </a:ln>
        </p:spPr>
      </p:pic>
      <p:cxnSp>
        <p:nvCxnSpPr>
          <p:cNvPr id="56323" name="AutoShape 5"/>
          <p:cNvCxnSpPr>
            <a:cxnSpLocks noChangeShapeType="1"/>
          </p:cNvCxnSpPr>
          <p:nvPr/>
        </p:nvCxnSpPr>
        <p:spPr bwMode="auto">
          <a:xfrm rot="5400000" flipV="1">
            <a:off x="4494213" y="1182688"/>
            <a:ext cx="1587" cy="1587"/>
          </a:xfrm>
          <a:prstGeom prst="curvedConnector3">
            <a:avLst>
              <a:gd name="adj1" fmla="val -14400005"/>
            </a:avLst>
          </a:prstGeom>
          <a:noFill/>
          <a:ln w="9525">
            <a:solidFill>
              <a:schemeClr val="tx1"/>
            </a:solidFill>
            <a:round/>
            <a:headEnd/>
            <a:tailEnd/>
          </a:ln>
        </p:spPr>
      </p:cxnSp>
      <p:cxnSp>
        <p:nvCxnSpPr>
          <p:cNvPr id="56324" name="AutoShape 6"/>
          <p:cNvCxnSpPr>
            <a:cxnSpLocks noChangeShapeType="1"/>
          </p:cNvCxnSpPr>
          <p:nvPr/>
        </p:nvCxnSpPr>
        <p:spPr bwMode="auto">
          <a:xfrm rot="5400000" flipV="1">
            <a:off x="4494213" y="1182688"/>
            <a:ext cx="1587" cy="1587"/>
          </a:xfrm>
          <a:prstGeom prst="curvedConnector3">
            <a:avLst>
              <a:gd name="adj1" fmla="val -14400005"/>
            </a:avLst>
          </a:prstGeom>
          <a:noFill/>
          <a:ln w="9525">
            <a:solidFill>
              <a:schemeClr val="tx1"/>
            </a:solidFill>
            <a:round/>
            <a:headEnd/>
            <a:tailEnd/>
          </a:ln>
        </p:spPr>
      </p:cxnSp>
      <p:cxnSp>
        <p:nvCxnSpPr>
          <p:cNvPr id="56325" name="AutoShape 7"/>
          <p:cNvCxnSpPr>
            <a:cxnSpLocks noChangeShapeType="1"/>
          </p:cNvCxnSpPr>
          <p:nvPr/>
        </p:nvCxnSpPr>
        <p:spPr bwMode="auto">
          <a:xfrm rot="16200000" flipH="1">
            <a:off x="4494213" y="6259513"/>
            <a:ext cx="1587" cy="1587"/>
          </a:xfrm>
          <a:prstGeom prst="curvedConnector3">
            <a:avLst>
              <a:gd name="adj1" fmla="val 14400005"/>
            </a:avLst>
          </a:prstGeom>
          <a:noFill/>
          <a:ln w="9525">
            <a:solidFill>
              <a:schemeClr val="tx1"/>
            </a:solidFill>
            <a:round/>
            <a:headEnd/>
            <a:tailEnd/>
          </a:ln>
        </p:spPr>
      </p:cxnSp>
      <p:cxnSp>
        <p:nvCxnSpPr>
          <p:cNvPr id="56326" name="AutoShape 8"/>
          <p:cNvCxnSpPr>
            <a:cxnSpLocks noChangeShapeType="1"/>
          </p:cNvCxnSpPr>
          <p:nvPr/>
        </p:nvCxnSpPr>
        <p:spPr bwMode="auto">
          <a:xfrm>
            <a:off x="1416050" y="3721100"/>
            <a:ext cx="3078163" cy="2538413"/>
          </a:xfrm>
          <a:prstGeom prst="straightConnector1">
            <a:avLst/>
          </a:prstGeom>
          <a:noFill/>
          <a:ln w="9525">
            <a:solidFill>
              <a:schemeClr val="tx1"/>
            </a:solidFill>
            <a:round/>
            <a:headEnd/>
            <a:tailEnd/>
          </a:ln>
        </p:spPr>
      </p:cxnSp>
      <p:cxnSp>
        <p:nvCxnSpPr>
          <p:cNvPr id="56327" name="AutoShape 9"/>
          <p:cNvCxnSpPr>
            <a:cxnSpLocks noChangeShapeType="1"/>
          </p:cNvCxnSpPr>
          <p:nvPr/>
        </p:nvCxnSpPr>
        <p:spPr bwMode="auto">
          <a:xfrm>
            <a:off x="1416050" y="3721100"/>
            <a:ext cx="0" cy="0"/>
          </a:xfrm>
          <a:prstGeom prst="straightConnector1">
            <a:avLst/>
          </a:prstGeom>
          <a:noFill/>
          <a:ln w="9525">
            <a:solidFill>
              <a:schemeClr val="tx1"/>
            </a:solidFill>
            <a:round/>
            <a:headEnd/>
            <a:tailEnd/>
          </a:ln>
        </p:spPr>
      </p:cxnSp>
      <p:grpSp>
        <p:nvGrpSpPr>
          <p:cNvPr id="57365" name="Group 21"/>
          <p:cNvGrpSpPr>
            <a:grpSpLocks/>
          </p:cNvGrpSpPr>
          <p:nvPr/>
        </p:nvGrpSpPr>
        <p:grpSpPr bwMode="auto">
          <a:xfrm>
            <a:off x="3717925" y="3036888"/>
            <a:ext cx="2622550" cy="2405062"/>
            <a:chOff x="2454" y="2045"/>
            <a:chExt cx="1652" cy="1515"/>
          </a:xfrm>
        </p:grpSpPr>
        <p:sp>
          <p:nvSpPr>
            <p:cNvPr id="56335" name="Freeform 11"/>
            <p:cNvSpPr>
              <a:spLocks/>
            </p:cNvSpPr>
            <p:nvPr/>
          </p:nvSpPr>
          <p:spPr bwMode="auto">
            <a:xfrm>
              <a:off x="2454" y="2170"/>
              <a:ext cx="1652" cy="778"/>
            </a:xfrm>
            <a:custGeom>
              <a:avLst/>
              <a:gdLst>
                <a:gd name="T0" fmla="*/ 0 w 1652"/>
                <a:gd name="T1" fmla="*/ 0 h 778"/>
                <a:gd name="T2" fmla="*/ 792 w 1652"/>
                <a:gd name="T3" fmla="*/ 146 h 778"/>
                <a:gd name="T4" fmla="*/ 1100 w 1652"/>
                <a:gd name="T5" fmla="*/ 228 h 778"/>
                <a:gd name="T6" fmla="*/ 1182 w 1652"/>
                <a:gd name="T7" fmla="*/ 270 h 778"/>
                <a:gd name="T8" fmla="*/ 1282 w 1652"/>
                <a:gd name="T9" fmla="*/ 354 h 778"/>
                <a:gd name="T10" fmla="*/ 1376 w 1652"/>
                <a:gd name="T11" fmla="*/ 466 h 778"/>
                <a:gd name="T12" fmla="*/ 1562 w 1652"/>
                <a:gd name="T13" fmla="*/ 674 h 778"/>
                <a:gd name="T14" fmla="*/ 1652 w 1652"/>
                <a:gd name="T15" fmla="*/ 778 h 778"/>
                <a:gd name="T16" fmla="*/ 0 60000 65536"/>
                <a:gd name="T17" fmla="*/ 0 60000 65536"/>
                <a:gd name="T18" fmla="*/ 0 60000 65536"/>
                <a:gd name="T19" fmla="*/ 0 60000 65536"/>
                <a:gd name="T20" fmla="*/ 0 60000 65536"/>
                <a:gd name="T21" fmla="*/ 0 60000 65536"/>
                <a:gd name="T22" fmla="*/ 0 60000 65536"/>
                <a:gd name="T23" fmla="*/ 0 60000 65536"/>
                <a:gd name="T24" fmla="*/ 0 w 1652"/>
                <a:gd name="T25" fmla="*/ 0 h 778"/>
                <a:gd name="T26" fmla="*/ 1652 w 1652"/>
                <a:gd name="T27" fmla="*/ 778 h 77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52" h="778">
                  <a:moveTo>
                    <a:pt x="0" y="0"/>
                  </a:moveTo>
                  <a:cubicBezTo>
                    <a:pt x="304" y="54"/>
                    <a:pt x="609" y="108"/>
                    <a:pt x="792" y="146"/>
                  </a:cubicBezTo>
                  <a:cubicBezTo>
                    <a:pt x="975" y="184"/>
                    <a:pt x="1035" y="207"/>
                    <a:pt x="1100" y="228"/>
                  </a:cubicBezTo>
                  <a:cubicBezTo>
                    <a:pt x="1165" y="249"/>
                    <a:pt x="1152" y="249"/>
                    <a:pt x="1182" y="270"/>
                  </a:cubicBezTo>
                  <a:cubicBezTo>
                    <a:pt x="1212" y="291"/>
                    <a:pt x="1250" y="321"/>
                    <a:pt x="1282" y="354"/>
                  </a:cubicBezTo>
                  <a:cubicBezTo>
                    <a:pt x="1314" y="387"/>
                    <a:pt x="1329" y="413"/>
                    <a:pt x="1376" y="466"/>
                  </a:cubicBezTo>
                  <a:cubicBezTo>
                    <a:pt x="1423" y="519"/>
                    <a:pt x="1516" y="622"/>
                    <a:pt x="1562" y="674"/>
                  </a:cubicBezTo>
                  <a:cubicBezTo>
                    <a:pt x="1608" y="726"/>
                    <a:pt x="1637" y="761"/>
                    <a:pt x="1652" y="778"/>
                  </a:cubicBezTo>
                </a:path>
              </a:pathLst>
            </a:custGeom>
            <a:noFill/>
            <a:ln w="25400" cap="flat">
              <a:solidFill>
                <a:srgbClr val="0000FF"/>
              </a:solidFill>
              <a:prstDash val="dash"/>
              <a:round/>
              <a:headEnd/>
              <a:tailEnd/>
            </a:ln>
          </p:spPr>
          <p:txBody>
            <a:bodyPr/>
            <a:lstStyle/>
            <a:p>
              <a:endParaRPr lang="en-US"/>
            </a:p>
          </p:txBody>
        </p:sp>
        <p:sp>
          <p:nvSpPr>
            <p:cNvPr id="56336" name="Freeform 13"/>
            <p:cNvSpPr>
              <a:spLocks/>
            </p:cNvSpPr>
            <p:nvPr/>
          </p:nvSpPr>
          <p:spPr bwMode="auto">
            <a:xfrm>
              <a:off x="3600" y="2462"/>
              <a:ext cx="8" cy="856"/>
            </a:xfrm>
            <a:custGeom>
              <a:avLst/>
              <a:gdLst>
                <a:gd name="T0" fmla="*/ 0 w 8"/>
                <a:gd name="T1" fmla="*/ 856 h 856"/>
                <a:gd name="T2" fmla="*/ 8 w 8"/>
                <a:gd name="T3" fmla="*/ 0 h 856"/>
                <a:gd name="T4" fmla="*/ 0 60000 65536"/>
                <a:gd name="T5" fmla="*/ 0 60000 65536"/>
                <a:gd name="T6" fmla="*/ 0 w 8"/>
                <a:gd name="T7" fmla="*/ 0 h 856"/>
                <a:gd name="T8" fmla="*/ 8 w 8"/>
                <a:gd name="T9" fmla="*/ 856 h 856"/>
              </a:gdLst>
              <a:ahLst/>
              <a:cxnLst>
                <a:cxn ang="T4">
                  <a:pos x="T0" y="T1"/>
                </a:cxn>
                <a:cxn ang="T5">
                  <a:pos x="T2" y="T3"/>
                </a:cxn>
              </a:cxnLst>
              <a:rect l="T6" t="T7" r="T8" b="T9"/>
              <a:pathLst>
                <a:path w="8" h="856">
                  <a:moveTo>
                    <a:pt x="0" y="856"/>
                  </a:moveTo>
                  <a:lnTo>
                    <a:pt x="8" y="0"/>
                  </a:lnTo>
                </a:path>
              </a:pathLst>
            </a:custGeom>
            <a:noFill/>
            <a:ln w="9525">
              <a:solidFill>
                <a:srgbClr val="0000FF"/>
              </a:solidFill>
              <a:round/>
              <a:headEnd type="none" w="med" len="med"/>
              <a:tailEnd type="triangle" w="med" len="med"/>
            </a:ln>
          </p:spPr>
          <p:txBody>
            <a:bodyPr/>
            <a:lstStyle/>
            <a:p>
              <a:endParaRPr lang="en-US"/>
            </a:p>
          </p:txBody>
        </p:sp>
        <p:sp>
          <p:nvSpPr>
            <p:cNvPr id="56337" name="Text Box 15"/>
            <p:cNvSpPr txBox="1">
              <a:spLocks noChangeArrowheads="1"/>
            </p:cNvSpPr>
            <p:nvPr/>
          </p:nvSpPr>
          <p:spPr bwMode="auto">
            <a:xfrm>
              <a:off x="2862" y="3237"/>
              <a:ext cx="116" cy="231"/>
            </a:xfrm>
            <a:prstGeom prst="rect">
              <a:avLst/>
            </a:prstGeom>
            <a:noFill/>
            <a:ln w="9525">
              <a:noFill/>
              <a:miter lim="800000"/>
              <a:headEnd/>
              <a:tailEnd/>
            </a:ln>
          </p:spPr>
          <p:txBody>
            <a:bodyPr wrap="none">
              <a:spAutoFit/>
            </a:bodyPr>
            <a:lstStyle/>
            <a:p>
              <a:endParaRPr lang="en-US"/>
            </a:p>
          </p:txBody>
        </p:sp>
        <p:sp>
          <p:nvSpPr>
            <p:cNvPr id="56338" name="Text Box 16"/>
            <p:cNvSpPr txBox="1">
              <a:spLocks noChangeArrowheads="1"/>
            </p:cNvSpPr>
            <p:nvPr/>
          </p:nvSpPr>
          <p:spPr bwMode="auto">
            <a:xfrm>
              <a:off x="3508" y="3329"/>
              <a:ext cx="241" cy="231"/>
            </a:xfrm>
            <a:prstGeom prst="rect">
              <a:avLst/>
            </a:prstGeom>
            <a:noFill/>
            <a:ln w="9525">
              <a:noFill/>
              <a:miter lim="800000"/>
              <a:headEnd/>
              <a:tailEnd/>
            </a:ln>
          </p:spPr>
          <p:txBody>
            <a:bodyPr wrap="none">
              <a:spAutoFit/>
            </a:bodyPr>
            <a:lstStyle/>
            <a:p>
              <a:r>
                <a:rPr lang="el-GR">
                  <a:solidFill>
                    <a:srgbClr val="3333CC"/>
                  </a:solidFill>
                  <a:cs typeface="Tahoma" pitchFamily="34" charset="0"/>
                </a:rPr>
                <a:t>λ</a:t>
              </a:r>
              <a:r>
                <a:rPr lang="el-GR" baseline="-25000">
                  <a:solidFill>
                    <a:srgbClr val="3333CC"/>
                  </a:solidFill>
                  <a:latin typeface="ＭＳ Ｐゴシック"/>
                  <a:cs typeface="Tahoma" pitchFamily="34" charset="0"/>
                </a:rPr>
                <a:t>η</a:t>
              </a:r>
            </a:p>
          </p:txBody>
        </p:sp>
        <p:sp>
          <p:nvSpPr>
            <p:cNvPr id="56339" name="Rectangle 18"/>
            <p:cNvSpPr>
              <a:spLocks noChangeArrowheads="1"/>
            </p:cNvSpPr>
            <p:nvPr/>
          </p:nvSpPr>
          <p:spPr bwMode="auto">
            <a:xfrm>
              <a:off x="2746" y="2045"/>
              <a:ext cx="116" cy="231"/>
            </a:xfrm>
            <a:prstGeom prst="rect">
              <a:avLst/>
            </a:prstGeom>
            <a:noFill/>
            <a:ln w="9525">
              <a:noFill/>
              <a:miter lim="800000"/>
              <a:headEnd/>
              <a:tailEnd/>
            </a:ln>
          </p:spPr>
          <p:txBody>
            <a:bodyPr wrap="none">
              <a:spAutoFit/>
            </a:bodyPr>
            <a:lstStyle/>
            <a:p>
              <a:endParaRPr lang="en-US"/>
            </a:p>
          </p:txBody>
        </p:sp>
      </p:grpSp>
      <p:grpSp>
        <p:nvGrpSpPr>
          <p:cNvPr id="57366" name="Group 22"/>
          <p:cNvGrpSpPr>
            <a:grpSpLocks/>
          </p:cNvGrpSpPr>
          <p:nvPr/>
        </p:nvGrpSpPr>
        <p:grpSpPr bwMode="auto">
          <a:xfrm>
            <a:off x="4197350" y="3298825"/>
            <a:ext cx="2841625" cy="2189163"/>
            <a:chOff x="3528" y="986"/>
            <a:chExt cx="1790" cy="1379"/>
          </a:xfrm>
        </p:grpSpPr>
        <p:sp>
          <p:nvSpPr>
            <p:cNvPr id="56332" name="Freeform 12"/>
            <p:cNvSpPr>
              <a:spLocks/>
            </p:cNvSpPr>
            <p:nvPr/>
          </p:nvSpPr>
          <p:spPr bwMode="auto">
            <a:xfrm>
              <a:off x="3528" y="986"/>
              <a:ext cx="1790" cy="672"/>
            </a:xfrm>
            <a:custGeom>
              <a:avLst/>
              <a:gdLst>
                <a:gd name="T0" fmla="*/ 0 w 1790"/>
                <a:gd name="T1" fmla="*/ 0 h 672"/>
                <a:gd name="T2" fmla="*/ 764 w 1790"/>
                <a:gd name="T3" fmla="*/ 150 h 672"/>
                <a:gd name="T4" fmla="*/ 1028 w 1790"/>
                <a:gd name="T5" fmla="*/ 200 h 672"/>
                <a:gd name="T6" fmla="*/ 1382 w 1790"/>
                <a:gd name="T7" fmla="*/ 284 h 672"/>
                <a:gd name="T8" fmla="*/ 1496 w 1790"/>
                <a:gd name="T9" fmla="*/ 336 h 672"/>
                <a:gd name="T10" fmla="*/ 1628 w 1790"/>
                <a:gd name="T11" fmla="*/ 436 h 672"/>
                <a:gd name="T12" fmla="*/ 1704 w 1790"/>
                <a:gd name="T13" fmla="*/ 526 h 672"/>
                <a:gd name="T14" fmla="*/ 1762 w 1790"/>
                <a:gd name="T15" fmla="*/ 622 h 672"/>
                <a:gd name="T16" fmla="*/ 1790 w 1790"/>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0"/>
                <a:gd name="T28" fmla="*/ 0 h 672"/>
                <a:gd name="T29" fmla="*/ 1790 w 1790"/>
                <a:gd name="T30" fmla="*/ 672 h 6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0" h="672">
                  <a:moveTo>
                    <a:pt x="0" y="0"/>
                  </a:moveTo>
                  <a:cubicBezTo>
                    <a:pt x="296" y="58"/>
                    <a:pt x="593" y="117"/>
                    <a:pt x="764" y="150"/>
                  </a:cubicBezTo>
                  <a:cubicBezTo>
                    <a:pt x="935" y="183"/>
                    <a:pt x="925" y="178"/>
                    <a:pt x="1028" y="200"/>
                  </a:cubicBezTo>
                  <a:cubicBezTo>
                    <a:pt x="1131" y="222"/>
                    <a:pt x="1304" y="261"/>
                    <a:pt x="1382" y="284"/>
                  </a:cubicBezTo>
                  <a:cubicBezTo>
                    <a:pt x="1460" y="307"/>
                    <a:pt x="1455" y="311"/>
                    <a:pt x="1496" y="336"/>
                  </a:cubicBezTo>
                  <a:cubicBezTo>
                    <a:pt x="1537" y="361"/>
                    <a:pt x="1593" y="404"/>
                    <a:pt x="1628" y="436"/>
                  </a:cubicBezTo>
                  <a:cubicBezTo>
                    <a:pt x="1663" y="468"/>
                    <a:pt x="1682" y="495"/>
                    <a:pt x="1704" y="526"/>
                  </a:cubicBezTo>
                  <a:cubicBezTo>
                    <a:pt x="1726" y="557"/>
                    <a:pt x="1748" y="598"/>
                    <a:pt x="1762" y="622"/>
                  </a:cubicBezTo>
                  <a:cubicBezTo>
                    <a:pt x="1776" y="646"/>
                    <a:pt x="1783" y="659"/>
                    <a:pt x="1790" y="672"/>
                  </a:cubicBezTo>
                </a:path>
              </a:pathLst>
            </a:custGeom>
            <a:noFill/>
            <a:ln w="19050" cap="flat">
              <a:solidFill>
                <a:srgbClr val="0000FF"/>
              </a:solidFill>
              <a:prstDash val="dashDot"/>
              <a:round/>
              <a:headEnd/>
              <a:tailEnd/>
            </a:ln>
          </p:spPr>
          <p:txBody>
            <a:bodyPr/>
            <a:lstStyle/>
            <a:p>
              <a:endParaRPr lang="en-US"/>
            </a:p>
          </p:txBody>
        </p:sp>
        <p:sp>
          <p:nvSpPr>
            <p:cNvPr id="56333" name="Freeform 14"/>
            <p:cNvSpPr>
              <a:spLocks/>
            </p:cNvSpPr>
            <p:nvPr/>
          </p:nvSpPr>
          <p:spPr bwMode="auto">
            <a:xfrm>
              <a:off x="4898" y="1291"/>
              <a:ext cx="9" cy="769"/>
            </a:xfrm>
            <a:custGeom>
              <a:avLst/>
              <a:gdLst>
                <a:gd name="T0" fmla="*/ 0 w 9"/>
                <a:gd name="T1" fmla="*/ 769 h 769"/>
                <a:gd name="T2" fmla="*/ 9 w 9"/>
                <a:gd name="T3" fmla="*/ 0 h 769"/>
                <a:gd name="T4" fmla="*/ 0 60000 65536"/>
                <a:gd name="T5" fmla="*/ 0 60000 65536"/>
                <a:gd name="T6" fmla="*/ 0 w 9"/>
                <a:gd name="T7" fmla="*/ 0 h 769"/>
                <a:gd name="T8" fmla="*/ 9 w 9"/>
                <a:gd name="T9" fmla="*/ 769 h 769"/>
              </a:gdLst>
              <a:ahLst/>
              <a:cxnLst>
                <a:cxn ang="T4">
                  <a:pos x="T0" y="T1"/>
                </a:cxn>
                <a:cxn ang="T5">
                  <a:pos x="T2" y="T3"/>
                </a:cxn>
              </a:cxnLst>
              <a:rect l="T6" t="T7" r="T8" b="T9"/>
              <a:pathLst>
                <a:path w="9" h="769">
                  <a:moveTo>
                    <a:pt x="0" y="769"/>
                  </a:moveTo>
                  <a:lnTo>
                    <a:pt x="9" y="0"/>
                  </a:lnTo>
                </a:path>
              </a:pathLst>
            </a:custGeom>
            <a:noFill/>
            <a:ln w="9525">
              <a:solidFill>
                <a:srgbClr val="0000FF"/>
              </a:solidFill>
              <a:round/>
              <a:headEnd type="none" w="med" len="med"/>
              <a:tailEnd type="triangle" w="med" len="med"/>
            </a:ln>
          </p:spPr>
          <p:txBody>
            <a:bodyPr/>
            <a:lstStyle/>
            <a:p>
              <a:endParaRPr lang="en-US"/>
            </a:p>
          </p:txBody>
        </p:sp>
        <p:sp>
          <p:nvSpPr>
            <p:cNvPr id="56334" name="Text Box 19"/>
            <p:cNvSpPr txBox="1">
              <a:spLocks noChangeArrowheads="1"/>
            </p:cNvSpPr>
            <p:nvPr/>
          </p:nvSpPr>
          <p:spPr bwMode="auto">
            <a:xfrm>
              <a:off x="4803" y="2134"/>
              <a:ext cx="241" cy="231"/>
            </a:xfrm>
            <a:prstGeom prst="rect">
              <a:avLst/>
            </a:prstGeom>
            <a:noFill/>
            <a:ln w="9525">
              <a:noFill/>
              <a:miter lim="800000"/>
              <a:headEnd/>
              <a:tailEnd/>
            </a:ln>
          </p:spPr>
          <p:txBody>
            <a:bodyPr wrap="none">
              <a:spAutoFit/>
            </a:bodyPr>
            <a:lstStyle/>
            <a:p>
              <a:r>
                <a:rPr lang="el-GR">
                  <a:solidFill>
                    <a:srgbClr val="3333CC"/>
                  </a:solidFill>
                  <a:cs typeface="Tahoma" pitchFamily="34" charset="0"/>
                </a:rPr>
                <a:t>λ</a:t>
              </a:r>
              <a:r>
                <a:rPr lang="el-GR" baseline="-25000">
                  <a:solidFill>
                    <a:srgbClr val="3333CC"/>
                  </a:solidFill>
                  <a:latin typeface="ＭＳ Ｐゴシック"/>
                  <a:cs typeface="Tahoma" pitchFamily="34" charset="0"/>
                </a:rPr>
                <a:t>η</a:t>
              </a:r>
            </a:p>
          </p:txBody>
        </p:sp>
      </p:grpSp>
      <p:sp>
        <p:nvSpPr>
          <p:cNvPr id="56330"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6331"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65"/>
                                        </p:tgtEl>
                                        <p:attrNameLst>
                                          <p:attrName>style.visibility</p:attrName>
                                        </p:attrNameLst>
                                      </p:cBhvr>
                                      <p:to>
                                        <p:strVal val="visible"/>
                                      </p:to>
                                    </p:set>
                                    <p:animEffect transition="in" filter="blinds(horizontal)">
                                      <p:cBhvr>
                                        <p:cTn id="7" dur="500"/>
                                        <p:tgtEl>
                                          <p:spTgt spid="57365"/>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57366"/>
                                        </p:tgtEl>
                                        <p:attrNameLst>
                                          <p:attrName>style.visibility</p:attrName>
                                        </p:attrNameLst>
                                      </p:cBhvr>
                                      <p:to>
                                        <p:strVal val="visible"/>
                                      </p:to>
                                    </p:set>
                                    <p:animEffect transition="in" filter="diamond(in)">
                                      <p:cBhvr>
                                        <p:cTn id="12" dur="2000"/>
                                        <p:tgtEl>
                                          <p:spTgt spid="573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8369" name="Text Box 2"/>
          <p:cNvSpPr txBox="1">
            <a:spLocks noChangeArrowheads="1"/>
          </p:cNvSpPr>
          <p:nvPr/>
        </p:nvSpPr>
        <p:spPr bwMode="auto">
          <a:xfrm>
            <a:off x="6575425" y="3752850"/>
            <a:ext cx="3432175" cy="366713"/>
          </a:xfrm>
          <a:prstGeom prst="rect">
            <a:avLst/>
          </a:prstGeom>
          <a:noFill/>
          <a:ln w="9525" algn="ctr">
            <a:noFill/>
            <a:miter lim="800000"/>
            <a:headEnd/>
            <a:tailEnd/>
          </a:ln>
        </p:spPr>
        <p:txBody>
          <a:bodyPr>
            <a:spAutoFit/>
          </a:bodyPr>
          <a:lstStyle/>
          <a:p>
            <a:pPr eaLnBrk="0" hangingPunct="0"/>
            <a:r>
              <a:rPr lang="en-US">
                <a:latin typeface="Times New Roman" pitchFamily="18" charset="0"/>
              </a:rPr>
              <a:t>Wavenumber</a:t>
            </a:r>
          </a:p>
        </p:txBody>
      </p:sp>
      <p:grpSp>
        <p:nvGrpSpPr>
          <p:cNvPr id="58370" name="Group 3"/>
          <p:cNvGrpSpPr>
            <a:grpSpLocks/>
          </p:cNvGrpSpPr>
          <p:nvPr/>
        </p:nvGrpSpPr>
        <p:grpSpPr bwMode="auto">
          <a:xfrm>
            <a:off x="647700" y="441325"/>
            <a:ext cx="6373813" cy="4248150"/>
            <a:chOff x="408" y="278"/>
            <a:chExt cx="4015" cy="2676"/>
          </a:xfrm>
        </p:grpSpPr>
        <p:sp>
          <p:nvSpPr>
            <p:cNvPr id="58375" name="Line 4"/>
            <p:cNvSpPr>
              <a:spLocks noChangeShapeType="1"/>
            </p:cNvSpPr>
            <p:nvPr/>
          </p:nvSpPr>
          <p:spPr bwMode="auto">
            <a:xfrm flipH="1">
              <a:off x="1156" y="2682"/>
              <a:ext cx="2436" cy="0"/>
            </a:xfrm>
            <a:prstGeom prst="line">
              <a:avLst/>
            </a:prstGeom>
            <a:noFill/>
            <a:ln w="9525">
              <a:solidFill>
                <a:schemeClr val="tx1"/>
              </a:solidFill>
              <a:round/>
              <a:headEnd/>
              <a:tailEnd type="triangle" w="med" len="med"/>
            </a:ln>
          </p:spPr>
          <p:txBody>
            <a:bodyPr/>
            <a:lstStyle/>
            <a:p>
              <a:endParaRPr lang="en-US"/>
            </a:p>
          </p:txBody>
        </p:sp>
        <p:sp>
          <p:nvSpPr>
            <p:cNvPr id="58376" name="Text Box 5"/>
            <p:cNvSpPr txBox="1">
              <a:spLocks noChangeArrowheads="1"/>
            </p:cNvSpPr>
            <p:nvPr/>
          </p:nvSpPr>
          <p:spPr bwMode="auto">
            <a:xfrm>
              <a:off x="2381" y="2682"/>
              <a:ext cx="307" cy="250"/>
            </a:xfrm>
            <a:prstGeom prst="rect">
              <a:avLst/>
            </a:prstGeom>
            <a:noFill/>
            <a:ln w="9525" algn="ctr">
              <a:noFill/>
              <a:miter lim="800000"/>
              <a:headEnd/>
              <a:tailEnd/>
            </a:ln>
          </p:spPr>
          <p:txBody>
            <a:bodyPr wrap="none">
              <a:spAutoFit/>
            </a:bodyPr>
            <a:lstStyle/>
            <a:p>
              <a:pPr eaLnBrk="0" hangingPunct="0"/>
              <a:r>
                <a:rPr lang="en-US" sz="2000" baseline="-25000">
                  <a:latin typeface="Times New Roman" pitchFamily="18" charset="0"/>
                </a:rPr>
                <a:t> </a:t>
              </a:r>
              <a:r>
                <a:rPr lang="el-GR" sz="2000">
                  <a:solidFill>
                    <a:srgbClr val="009900"/>
                  </a:solidFill>
                  <a:latin typeface="Times New Roman" pitchFamily="18" charset="0"/>
                </a:rPr>
                <a:t>λ </a:t>
              </a:r>
              <a:r>
                <a:rPr lang="el-GR" sz="2000" baseline="-25000">
                  <a:solidFill>
                    <a:srgbClr val="009900"/>
                  </a:solidFill>
                  <a:latin typeface="Times New Roman" pitchFamily="18" charset="0"/>
                  <a:cs typeface="Times New Roman" pitchFamily="18" charset="0"/>
                </a:rPr>
                <a:t>ν</a:t>
              </a:r>
              <a:endParaRPr lang="el-GR" sz="2000">
                <a:solidFill>
                  <a:srgbClr val="009900"/>
                </a:solidFill>
                <a:latin typeface="Times New Roman" pitchFamily="18" charset="0"/>
                <a:cs typeface="Times New Roman" pitchFamily="18" charset="0"/>
              </a:endParaRPr>
            </a:p>
          </p:txBody>
        </p:sp>
        <p:sp>
          <p:nvSpPr>
            <p:cNvPr id="58377" name="Text Box 6"/>
            <p:cNvSpPr txBox="1">
              <a:spLocks noChangeArrowheads="1"/>
            </p:cNvSpPr>
            <p:nvPr/>
          </p:nvSpPr>
          <p:spPr bwMode="auto">
            <a:xfrm>
              <a:off x="3583" y="2568"/>
              <a:ext cx="84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Spatial scale</a:t>
              </a:r>
            </a:p>
          </p:txBody>
        </p:sp>
        <p:sp>
          <p:nvSpPr>
            <p:cNvPr id="58378" name="Line 7"/>
            <p:cNvSpPr>
              <a:spLocks noChangeShapeType="1"/>
            </p:cNvSpPr>
            <p:nvPr/>
          </p:nvSpPr>
          <p:spPr bwMode="auto">
            <a:xfrm>
              <a:off x="804" y="322"/>
              <a:ext cx="0" cy="2233"/>
            </a:xfrm>
            <a:prstGeom prst="line">
              <a:avLst/>
            </a:prstGeom>
            <a:noFill/>
            <a:ln w="9525">
              <a:solidFill>
                <a:schemeClr val="tx1"/>
              </a:solidFill>
              <a:round/>
              <a:headEnd/>
              <a:tailEnd/>
            </a:ln>
          </p:spPr>
          <p:txBody>
            <a:bodyPr/>
            <a:lstStyle/>
            <a:p>
              <a:endParaRPr lang="en-US"/>
            </a:p>
          </p:txBody>
        </p:sp>
        <p:sp>
          <p:nvSpPr>
            <p:cNvPr id="58379" name="Line 8"/>
            <p:cNvSpPr>
              <a:spLocks noChangeShapeType="1"/>
            </p:cNvSpPr>
            <p:nvPr/>
          </p:nvSpPr>
          <p:spPr bwMode="auto">
            <a:xfrm>
              <a:off x="804" y="2555"/>
              <a:ext cx="3310" cy="0"/>
            </a:xfrm>
            <a:prstGeom prst="line">
              <a:avLst/>
            </a:prstGeom>
            <a:noFill/>
            <a:ln w="9525">
              <a:solidFill>
                <a:schemeClr val="tx1"/>
              </a:solidFill>
              <a:round/>
              <a:headEnd/>
              <a:tailEnd/>
            </a:ln>
          </p:spPr>
          <p:txBody>
            <a:bodyPr/>
            <a:lstStyle/>
            <a:p>
              <a:endParaRPr lang="en-US"/>
            </a:p>
          </p:txBody>
        </p:sp>
        <p:sp>
          <p:nvSpPr>
            <p:cNvPr id="58380" name="Freeform 9"/>
            <p:cNvSpPr>
              <a:spLocks/>
            </p:cNvSpPr>
            <p:nvPr/>
          </p:nvSpPr>
          <p:spPr bwMode="auto">
            <a:xfrm>
              <a:off x="928" y="398"/>
              <a:ext cx="1601" cy="1303"/>
            </a:xfrm>
            <a:custGeom>
              <a:avLst/>
              <a:gdLst>
                <a:gd name="T0" fmla="*/ 0 w 1601"/>
                <a:gd name="T1" fmla="*/ 0 h 1303"/>
                <a:gd name="T2" fmla="*/ 1601 w 1601"/>
                <a:gd name="T3" fmla="*/ 1303 h 1303"/>
                <a:gd name="T4" fmla="*/ 0 60000 65536"/>
                <a:gd name="T5" fmla="*/ 0 60000 65536"/>
                <a:gd name="T6" fmla="*/ 0 w 1601"/>
                <a:gd name="T7" fmla="*/ 0 h 1303"/>
                <a:gd name="T8" fmla="*/ 1601 w 1601"/>
                <a:gd name="T9" fmla="*/ 1303 h 1303"/>
              </a:gdLst>
              <a:ahLst/>
              <a:cxnLst>
                <a:cxn ang="T4">
                  <a:pos x="T0" y="T1"/>
                </a:cxn>
                <a:cxn ang="T5">
                  <a:pos x="T2" y="T3"/>
                </a:cxn>
              </a:cxnLst>
              <a:rect l="T6" t="T7" r="T8" b="T9"/>
              <a:pathLst>
                <a:path w="1601" h="1303">
                  <a:moveTo>
                    <a:pt x="0" y="0"/>
                  </a:moveTo>
                  <a:lnTo>
                    <a:pt x="1601" y="1303"/>
                  </a:lnTo>
                </a:path>
              </a:pathLst>
            </a:custGeom>
            <a:noFill/>
            <a:ln w="41275">
              <a:solidFill>
                <a:srgbClr val="00CC00"/>
              </a:solidFill>
              <a:round/>
              <a:headEnd/>
              <a:tailEnd/>
            </a:ln>
          </p:spPr>
          <p:txBody>
            <a:bodyPr/>
            <a:lstStyle/>
            <a:p>
              <a:endParaRPr lang="en-US"/>
            </a:p>
          </p:txBody>
        </p:sp>
        <p:sp>
          <p:nvSpPr>
            <p:cNvPr id="58381" name="Freeform 10"/>
            <p:cNvSpPr>
              <a:spLocks/>
            </p:cNvSpPr>
            <p:nvPr/>
          </p:nvSpPr>
          <p:spPr bwMode="auto">
            <a:xfrm>
              <a:off x="2517" y="1684"/>
              <a:ext cx="271" cy="710"/>
            </a:xfrm>
            <a:custGeom>
              <a:avLst/>
              <a:gdLst>
                <a:gd name="T0" fmla="*/ 0 w 295"/>
                <a:gd name="T1" fmla="*/ 0 h 635"/>
                <a:gd name="T2" fmla="*/ 104 w 295"/>
                <a:gd name="T3" fmla="*/ 152 h 635"/>
                <a:gd name="T4" fmla="*/ 166 w 295"/>
                <a:gd name="T5" fmla="*/ 304 h 635"/>
                <a:gd name="T6" fmla="*/ 209 w 295"/>
                <a:gd name="T7" fmla="*/ 432 h 635"/>
                <a:gd name="T8" fmla="*/ 229 w 295"/>
                <a:gd name="T9" fmla="*/ 508 h 635"/>
                <a:gd name="T10" fmla="*/ 271 w 295"/>
                <a:gd name="T11" fmla="*/ 710 h 635"/>
                <a:gd name="T12" fmla="*/ 0 60000 65536"/>
                <a:gd name="T13" fmla="*/ 0 60000 65536"/>
                <a:gd name="T14" fmla="*/ 0 60000 65536"/>
                <a:gd name="T15" fmla="*/ 0 60000 65536"/>
                <a:gd name="T16" fmla="*/ 0 60000 65536"/>
                <a:gd name="T17" fmla="*/ 0 60000 65536"/>
                <a:gd name="T18" fmla="*/ 0 w 295"/>
                <a:gd name="T19" fmla="*/ 0 h 635"/>
                <a:gd name="T20" fmla="*/ 295 w 295"/>
                <a:gd name="T21" fmla="*/ 635 h 635"/>
              </a:gdLst>
              <a:ahLst/>
              <a:cxnLst>
                <a:cxn ang="T12">
                  <a:pos x="T0" y="T1"/>
                </a:cxn>
                <a:cxn ang="T13">
                  <a:pos x="T2" y="T3"/>
                </a:cxn>
                <a:cxn ang="T14">
                  <a:pos x="T4" y="T5"/>
                </a:cxn>
                <a:cxn ang="T15">
                  <a:pos x="T6" y="T7"/>
                </a:cxn>
                <a:cxn ang="T16">
                  <a:pos x="T8" y="T9"/>
                </a:cxn>
                <a:cxn ang="T17">
                  <a:pos x="T10" y="T11"/>
                </a:cxn>
              </a:cxnLst>
              <a:rect l="T18" t="T19" r="T20" b="T21"/>
              <a:pathLst>
                <a:path w="295" h="635">
                  <a:moveTo>
                    <a:pt x="0" y="0"/>
                  </a:moveTo>
                  <a:cubicBezTo>
                    <a:pt x="41" y="45"/>
                    <a:pt x="83" y="91"/>
                    <a:pt x="113" y="136"/>
                  </a:cubicBezTo>
                  <a:cubicBezTo>
                    <a:pt x="143" y="181"/>
                    <a:pt x="162" y="230"/>
                    <a:pt x="181" y="272"/>
                  </a:cubicBezTo>
                  <a:cubicBezTo>
                    <a:pt x="200" y="314"/>
                    <a:pt x="216" y="356"/>
                    <a:pt x="227" y="386"/>
                  </a:cubicBezTo>
                  <a:cubicBezTo>
                    <a:pt x="238" y="416"/>
                    <a:pt x="238" y="413"/>
                    <a:pt x="249" y="454"/>
                  </a:cubicBezTo>
                  <a:cubicBezTo>
                    <a:pt x="260" y="495"/>
                    <a:pt x="287" y="605"/>
                    <a:pt x="295" y="635"/>
                  </a:cubicBezTo>
                </a:path>
              </a:pathLst>
            </a:custGeom>
            <a:noFill/>
            <a:ln w="41275" cap="flat" cmpd="sng">
              <a:solidFill>
                <a:srgbClr val="00CC00"/>
              </a:solidFill>
              <a:prstDash val="solid"/>
              <a:round/>
              <a:headEnd/>
              <a:tailEnd/>
            </a:ln>
          </p:spPr>
          <p:txBody>
            <a:bodyPr/>
            <a:lstStyle/>
            <a:p>
              <a:endParaRPr lang="en-US"/>
            </a:p>
          </p:txBody>
        </p:sp>
        <p:sp>
          <p:nvSpPr>
            <p:cNvPr id="58382" name="Freeform 11"/>
            <p:cNvSpPr>
              <a:spLocks/>
            </p:cNvSpPr>
            <p:nvPr/>
          </p:nvSpPr>
          <p:spPr bwMode="auto">
            <a:xfrm>
              <a:off x="2494" y="1706"/>
              <a:ext cx="1" cy="844"/>
            </a:xfrm>
            <a:custGeom>
              <a:avLst/>
              <a:gdLst>
                <a:gd name="T0" fmla="*/ 0 w 1"/>
                <a:gd name="T1" fmla="*/ 0 h 754"/>
                <a:gd name="T2" fmla="*/ 1 w 1"/>
                <a:gd name="T3" fmla="*/ 844 h 754"/>
                <a:gd name="T4" fmla="*/ 0 60000 65536"/>
                <a:gd name="T5" fmla="*/ 0 60000 65536"/>
                <a:gd name="T6" fmla="*/ 0 w 1"/>
                <a:gd name="T7" fmla="*/ 0 h 754"/>
                <a:gd name="T8" fmla="*/ 1 w 1"/>
                <a:gd name="T9" fmla="*/ 754 h 754"/>
              </a:gdLst>
              <a:ahLst/>
              <a:cxnLst>
                <a:cxn ang="T4">
                  <a:pos x="T0" y="T1"/>
                </a:cxn>
                <a:cxn ang="T5">
                  <a:pos x="T2" y="T3"/>
                </a:cxn>
              </a:cxnLst>
              <a:rect l="T6" t="T7" r="T8" b="T9"/>
              <a:pathLst>
                <a:path w="1" h="754">
                  <a:moveTo>
                    <a:pt x="0" y="0"/>
                  </a:moveTo>
                  <a:lnTo>
                    <a:pt x="1" y="754"/>
                  </a:lnTo>
                </a:path>
              </a:pathLst>
            </a:custGeom>
            <a:noFill/>
            <a:ln w="25400" cap="flat" cmpd="sng">
              <a:solidFill>
                <a:srgbClr val="00CC00"/>
              </a:solidFill>
              <a:prstDash val="dash"/>
              <a:round/>
              <a:headEnd type="none" w="med" len="med"/>
              <a:tailEnd type="triangle" w="med" len="med"/>
            </a:ln>
          </p:spPr>
          <p:txBody>
            <a:bodyPr/>
            <a:lstStyle/>
            <a:p>
              <a:endParaRPr lang="en-US"/>
            </a:p>
          </p:txBody>
        </p:sp>
        <p:sp>
          <p:nvSpPr>
            <p:cNvPr id="58383" name="Text Box 12"/>
            <p:cNvSpPr txBox="1">
              <a:spLocks noChangeArrowheads="1"/>
            </p:cNvSpPr>
            <p:nvPr/>
          </p:nvSpPr>
          <p:spPr bwMode="auto">
            <a:xfrm>
              <a:off x="1230" y="322"/>
              <a:ext cx="1318" cy="250"/>
            </a:xfrm>
            <a:prstGeom prst="rect">
              <a:avLst/>
            </a:prstGeom>
            <a:noFill/>
            <a:ln w="9525" algn="ctr">
              <a:noFill/>
              <a:miter lim="800000"/>
              <a:headEnd/>
              <a:tailEnd/>
            </a:ln>
          </p:spPr>
          <p:txBody>
            <a:bodyPr wrap="none">
              <a:spAutoFit/>
            </a:bodyPr>
            <a:lstStyle/>
            <a:p>
              <a:pPr eaLnBrk="0" hangingPunct="0"/>
              <a:r>
                <a:rPr lang="en-US" sz="2000" b="1">
                  <a:solidFill>
                    <a:srgbClr val="00CC00"/>
                  </a:solidFill>
                  <a:latin typeface="Times New Roman" pitchFamily="18" charset="0"/>
                </a:rPr>
                <a:t>Kinetic Spectrum</a:t>
              </a:r>
            </a:p>
          </p:txBody>
        </p:sp>
        <p:sp>
          <p:nvSpPr>
            <p:cNvPr id="58384" name="Line 13"/>
            <p:cNvSpPr>
              <a:spLocks noChangeShapeType="1"/>
            </p:cNvSpPr>
            <p:nvPr/>
          </p:nvSpPr>
          <p:spPr bwMode="auto">
            <a:xfrm>
              <a:off x="4072" y="2555"/>
              <a:ext cx="63" cy="0"/>
            </a:xfrm>
            <a:prstGeom prst="line">
              <a:avLst/>
            </a:prstGeom>
            <a:noFill/>
            <a:ln w="9525">
              <a:solidFill>
                <a:schemeClr val="tx1"/>
              </a:solidFill>
              <a:round/>
              <a:headEnd/>
              <a:tailEnd type="triangle" w="med" len="med"/>
            </a:ln>
          </p:spPr>
          <p:txBody>
            <a:bodyPr/>
            <a:lstStyle/>
            <a:p>
              <a:endParaRPr lang="en-US"/>
            </a:p>
          </p:txBody>
        </p:sp>
        <p:sp>
          <p:nvSpPr>
            <p:cNvPr id="58385" name="Text Box 14"/>
            <p:cNvSpPr txBox="1">
              <a:spLocks noChangeArrowheads="1"/>
            </p:cNvSpPr>
            <p:nvPr/>
          </p:nvSpPr>
          <p:spPr bwMode="auto">
            <a:xfrm>
              <a:off x="4083" y="2427"/>
              <a:ext cx="116" cy="230"/>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8386" name="Text Box 15"/>
            <p:cNvSpPr txBox="1">
              <a:spLocks noChangeArrowheads="1"/>
            </p:cNvSpPr>
            <p:nvPr/>
          </p:nvSpPr>
          <p:spPr bwMode="auto">
            <a:xfrm>
              <a:off x="4071" y="2368"/>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8387" name="Text Box 16"/>
            <p:cNvSpPr txBox="1">
              <a:spLocks noChangeArrowheads="1"/>
            </p:cNvSpPr>
            <p:nvPr/>
          </p:nvSpPr>
          <p:spPr bwMode="auto">
            <a:xfrm>
              <a:off x="4187" y="2426"/>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8388" name="Text Box 17"/>
            <p:cNvSpPr txBox="1">
              <a:spLocks noChangeArrowheads="1"/>
            </p:cNvSpPr>
            <p:nvPr/>
          </p:nvSpPr>
          <p:spPr bwMode="auto">
            <a:xfrm flipV="1">
              <a:off x="408" y="579"/>
              <a:ext cx="308" cy="1514"/>
            </a:xfrm>
            <a:prstGeom prst="rect">
              <a:avLst/>
            </a:prstGeom>
            <a:noFill/>
            <a:ln w="9525" algn="ctr">
              <a:noFill/>
              <a:miter lim="800000"/>
              <a:headEnd/>
              <a:tailEnd/>
            </a:ln>
          </p:spPr>
          <p:txBody>
            <a:bodyPr vert="eaVert">
              <a:spAutoFit/>
            </a:bodyPr>
            <a:lstStyle/>
            <a:p>
              <a:pPr eaLnBrk="0" hangingPunct="0"/>
              <a:r>
                <a:rPr lang="en-US" sz="2000" b="1">
                  <a:latin typeface="Times New Roman" pitchFamily="18" charset="0"/>
                </a:rPr>
                <a:t>Power Spectrum</a:t>
              </a:r>
            </a:p>
          </p:txBody>
        </p:sp>
        <p:sp>
          <p:nvSpPr>
            <p:cNvPr id="58389" name="Text Box 18"/>
            <p:cNvSpPr txBox="1">
              <a:spLocks noChangeArrowheads="1"/>
            </p:cNvSpPr>
            <p:nvPr/>
          </p:nvSpPr>
          <p:spPr bwMode="auto">
            <a:xfrm>
              <a:off x="1633" y="2704"/>
              <a:ext cx="354"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 </a:t>
              </a:r>
              <a:r>
                <a:rPr lang="el-GR" sz="2000">
                  <a:solidFill>
                    <a:srgbClr val="3333CC"/>
                  </a:solidFill>
                  <a:latin typeface="Times New Roman" pitchFamily="18" charset="0"/>
                  <a:cs typeface="Times New Roman" pitchFamily="18" charset="0"/>
                </a:rPr>
                <a:t>λ </a:t>
              </a:r>
              <a:r>
                <a:rPr lang="el-GR" sz="2000" baseline="-25000">
                  <a:solidFill>
                    <a:srgbClr val="3333CC"/>
                  </a:solidFill>
                  <a:latin typeface="Times New Roman" pitchFamily="18" charset="0"/>
                  <a:cs typeface="Times New Roman" pitchFamily="18" charset="0"/>
                </a:rPr>
                <a:t>η</a:t>
              </a:r>
              <a:r>
                <a:rPr lang="en-US" sz="2000" baseline="-25000">
                  <a:solidFill>
                    <a:srgbClr val="3333CC"/>
                  </a:solidFill>
                  <a:latin typeface="Times New Roman" pitchFamily="18" charset="0"/>
                  <a:cs typeface="Times New Roman" pitchFamily="18" charset="0"/>
                </a:rPr>
                <a:t> </a:t>
              </a:r>
              <a:endParaRPr lang="el-GR" sz="2000">
                <a:solidFill>
                  <a:srgbClr val="3333CC"/>
                </a:solidFill>
                <a:latin typeface="Times New Roman" pitchFamily="18" charset="0"/>
                <a:cs typeface="Times New Roman" pitchFamily="18" charset="0"/>
              </a:endParaRPr>
            </a:p>
          </p:txBody>
        </p:sp>
        <p:sp>
          <p:nvSpPr>
            <p:cNvPr id="58390" name="Line 19"/>
            <p:cNvSpPr>
              <a:spLocks noChangeShapeType="1"/>
            </p:cNvSpPr>
            <p:nvPr/>
          </p:nvSpPr>
          <p:spPr bwMode="auto">
            <a:xfrm>
              <a:off x="825" y="1082"/>
              <a:ext cx="853" cy="0"/>
            </a:xfrm>
            <a:prstGeom prst="line">
              <a:avLst/>
            </a:prstGeom>
            <a:noFill/>
            <a:ln w="38100">
              <a:solidFill>
                <a:schemeClr val="hlink"/>
              </a:solidFill>
              <a:round/>
              <a:headEnd/>
              <a:tailEnd/>
            </a:ln>
          </p:spPr>
          <p:txBody>
            <a:bodyPr/>
            <a:lstStyle/>
            <a:p>
              <a:endParaRPr lang="en-US"/>
            </a:p>
          </p:txBody>
        </p:sp>
        <p:sp>
          <p:nvSpPr>
            <p:cNvPr id="58391" name="Line 20"/>
            <p:cNvSpPr>
              <a:spLocks noChangeShapeType="1"/>
            </p:cNvSpPr>
            <p:nvPr/>
          </p:nvSpPr>
          <p:spPr bwMode="auto">
            <a:xfrm>
              <a:off x="1678" y="1082"/>
              <a:ext cx="1354" cy="382"/>
            </a:xfrm>
            <a:prstGeom prst="line">
              <a:avLst/>
            </a:prstGeom>
            <a:noFill/>
            <a:ln w="38100">
              <a:solidFill>
                <a:schemeClr val="hlink"/>
              </a:solidFill>
              <a:round/>
              <a:headEnd/>
              <a:tailEnd/>
            </a:ln>
          </p:spPr>
          <p:txBody>
            <a:bodyPr/>
            <a:lstStyle/>
            <a:p>
              <a:endParaRPr lang="en-US"/>
            </a:p>
          </p:txBody>
        </p:sp>
        <p:sp>
          <p:nvSpPr>
            <p:cNvPr id="58392" name="Freeform 21"/>
            <p:cNvSpPr>
              <a:spLocks/>
            </p:cNvSpPr>
            <p:nvPr/>
          </p:nvSpPr>
          <p:spPr bwMode="auto">
            <a:xfrm>
              <a:off x="3032" y="1464"/>
              <a:ext cx="666" cy="837"/>
            </a:xfrm>
            <a:custGeom>
              <a:avLst/>
              <a:gdLst>
                <a:gd name="T0" fmla="*/ 0 w 726"/>
                <a:gd name="T1" fmla="*/ 0 h 748"/>
                <a:gd name="T2" fmla="*/ 125 w 726"/>
                <a:gd name="T3" fmla="*/ 76 h 748"/>
                <a:gd name="T4" fmla="*/ 228 w 726"/>
                <a:gd name="T5" fmla="*/ 177 h 748"/>
                <a:gd name="T6" fmla="*/ 333 w 726"/>
                <a:gd name="T7" fmla="*/ 304 h 748"/>
                <a:gd name="T8" fmla="*/ 458 w 726"/>
                <a:gd name="T9" fmla="*/ 482 h 748"/>
                <a:gd name="T10" fmla="*/ 541 w 726"/>
                <a:gd name="T11" fmla="*/ 609 h 748"/>
                <a:gd name="T12" fmla="*/ 624 w 726"/>
                <a:gd name="T13" fmla="*/ 761 h 748"/>
                <a:gd name="T14" fmla="*/ 666 w 726"/>
                <a:gd name="T15" fmla="*/ 837 h 748"/>
                <a:gd name="T16" fmla="*/ 0 60000 65536"/>
                <a:gd name="T17" fmla="*/ 0 60000 65536"/>
                <a:gd name="T18" fmla="*/ 0 60000 65536"/>
                <a:gd name="T19" fmla="*/ 0 60000 65536"/>
                <a:gd name="T20" fmla="*/ 0 60000 65536"/>
                <a:gd name="T21" fmla="*/ 0 60000 65536"/>
                <a:gd name="T22" fmla="*/ 0 60000 65536"/>
                <a:gd name="T23" fmla="*/ 0 60000 65536"/>
                <a:gd name="T24" fmla="*/ 0 w 726"/>
                <a:gd name="T25" fmla="*/ 0 h 748"/>
                <a:gd name="T26" fmla="*/ 726 w 726"/>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 h="748">
                  <a:moveTo>
                    <a:pt x="0" y="0"/>
                  </a:moveTo>
                  <a:cubicBezTo>
                    <a:pt x="47" y="21"/>
                    <a:pt x="94" y="42"/>
                    <a:pt x="136" y="68"/>
                  </a:cubicBezTo>
                  <a:cubicBezTo>
                    <a:pt x="178" y="94"/>
                    <a:pt x="211" y="124"/>
                    <a:pt x="249" y="158"/>
                  </a:cubicBezTo>
                  <a:cubicBezTo>
                    <a:pt x="287" y="192"/>
                    <a:pt x="321" y="226"/>
                    <a:pt x="363" y="272"/>
                  </a:cubicBezTo>
                  <a:cubicBezTo>
                    <a:pt x="405" y="318"/>
                    <a:pt x="461" y="386"/>
                    <a:pt x="499" y="431"/>
                  </a:cubicBezTo>
                  <a:cubicBezTo>
                    <a:pt x="537" y="476"/>
                    <a:pt x="560" y="503"/>
                    <a:pt x="590" y="544"/>
                  </a:cubicBezTo>
                  <a:cubicBezTo>
                    <a:pt x="620" y="585"/>
                    <a:pt x="657" y="646"/>
                    <a:pt x="680" y="680"/>
                  </a:cubicBezTo>
                  <a:cubicBezTo>
                    <a:pt x="703" y="714"/>
                    <a:pt x="714" y="731"/>
                    <a:pt x="726" y="748"/>
                  </a:cubicBezTo>
                </a:path>
              </a:pathLst>
            </a:custGeom>
            <a:noFill/>
            <a:ln w="38100" cap="flat" cmpd="sng">
              <a:solidFill>
                <a:schemeClr val="hlink"/>
              </a:solidFill>
              <a:prstDash val="solid"/>
              <a:round/>
              <a:headEnd/>
              <a:tailEnd/>
            </a:ln>
          </p:spPr>
          <p:txBody>
            <a:bodyPr/>
            <a:lstStyle/>
            <a:p>
              <a:endParaRPr lang="en-US"/>
            </a:p>
          </p:txBody>
        </p:sp>
        <p:sp>
          <p:nvSpPr>
            <p:cNvPr id="58393" name="Text Box 22"/>
            <p:cNvSpPr txBox="1">
              <a:spLocks noChangeArrowheads="1"/>
            </p:cNvSpPr>
            <p:nvPr/>
          </p:nvSpPr>
          <p:spPr bwMode="auto">
            <a:xfrm>
              <a:off x="3958" y="2400"/>
              <a:ext cx="116" cy="232"/>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8394" name="Text Box 23"/>
            <p:cNvSpPr txBox="1">
              <a:spLocks noChangeArrowheads="1"/>
            </p:cNvSpPr>
            <p:nvPr/>
          </p:nvSpPr>
          <p:spPr bwMode="auto">
            <a:xfrm>
              <a:off x="3949" y="234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8395" name="Text Box 24"/>
            <p:cNvSpPr txBox="1">
              <a:spLocks noChangeArrowheads="1"/>
            </p:cNvSpPr>
            <p:nvPr/>
          </p:nvSpPr>
          <p:spPr bwMode="auto">
            <a:xfrm>
              <a:off x="2625" y="928"/>
              <a:ext cx="1461" cy="251"/>
            </a:xfrm>
            <a:prstGeom prst="rect">
              <a:avLst/>
            </a:prstGeom>
            <a:noFill/>
            <a:ln w="9525" algn="ctr">
              <a:noFill/>
              <a:miter lim="800000"/>
              <a:headEnd/>
              <a:tailEnd/>
            </a:ln>
          </p:spPr>
          <p:txBody>
            <a:bodyPr wrap="none">
              <a:spAutoFit/>
            </a:bodyPr>
            <a:lstStyle/>
            <a:p>
              <a:pPr eaLnBrk="0" hangingPunct="0"/>
              <a:r>
                <a:rPr lang="en-US" sz="2000" b="1">
                  <a:solidFill>
                    <a:srgbClr val="FF0000"/>
                  </a:solidFill>
                  <a:latin typeface="Times New Roman" pitchFamily="18" charset="0"/>
                </a:rPr>
                <a:t>Magnetic Spectrum</a:t>
              </a:r>
            </a:p>
          </p:txBody>
        </p:sp>
        <p:sp>
          <p:nvSpPr>
            <p:cNvPr id="58396" name="Freeform 25"/>
            <p:cNvSpPr>
              <a:spLocks/>
            </p:cNvSpPr>
            <p:nvPr/>
          </p:nvSpPr>
          <p:spPr bwMode="auto">
            <a:xfrm>
              <a:off x="3091" y="1510"/>
              <a:ext cx="3" cy="1034"/>
            </a:xfrm>
            <a:custGeom>
              <a:avLst/>
              <a:gdLst>
                <a:gd name="T0" fmla="*/ 0 w 3"/>
                <a:gd name="T1" fmla="*/ 0 h 925"/>
                <a:gd name="T2" fmla="*/ 3 w 3"/>
                <a:gd name="T3" fmla="*/ 1034 h 925"/>
                <a:gd name="T4" fmla="*/ 0 60000 65536"/>
                <a:gd name="T5" fmla="*/ 0 60000 65536"/>
                <a:gd name="T6" fmla="*/ 0 w 3"/>
                <a:gd name="T7" fmla="*/ 0 h 925"/>
                <a:gd name="T8" fmla="*/ 3 w 3"/>
                <a:gd name="T9" fmla="*/ 925 h 925"/>
              </a:gdLst>
              <a:ahLst/>
              <a:cxnLst>
                <a:cxn ang="T4">
                  <a:pos x="T0" y="T1"/>
                </a:cxn>
                <a:cxn ang="T5">
                  <a:pos x="T2" y="T3"/>
                </a:cxn>
              </a:cxnLst>
              <a:rect l="T6" t="T7" r="T8" b="T9"/>
              <a:pathLst>
                <a:path w="3" h="925">
                  <a:moveTo>
                    <a:pt x="0" y="0"/>
                  </a:moveTo>
                  <a:lnTo>
                    <a:pt x="3" y="925"/>
                  </a:lnTo>
                </a:path>
              </a:pathLst>
            </a:custGeom>
            <a:noFill/>
            <a:ln w="25400" cap="flat" cmpd="sng">
              <a:solidFill>
                <a:schemeClr val="hlink"/>
              </a:solidFill>
              <a:prstDash val="dash"/>
              <a:round/>
              <a:headEnd type="none" w="med" len="med"/>
              <a:tailEnd type="triangle" w="med" len="med"/>
            </a:ln>
          </p:spPr>
          <p:txBody>
            <a:bodyPr/>
            <a:lstStyle/>
            <a:p>
              <a:endParaRPr lang="en-US"/>
            </a:p>
          </p:txBody>
        </p:sp>
        <p:sp>
          <p:nvSpPr>
            <p:cNvPr id="58397" name="Freeform 26"/>
            <p:cNvSpPr>
              <a:spLocks/>
            </p:cNvSpPr>
            <p:nvPr/>
          </p:nvSpPr>
          <p:spPr bwMode="auto">
            <a:xfrm>
              <a:off x="804" y="278"/>
              <a:ext cx="1" cy="84"/>
            </a:xfrm>
            <a:custGeom>
              <a:avLst/>
              <a:gdLst>
                <a:gd name="T0" fmla="*/ 0 w 1"/>
                <a:gd name="T1" fmla="*/ 84 h 75"/>
                <a:gd name="T2" fmla="*/ 0 w 1"/>
                <a:gd name="T3" fmla="*/ 0 h 75"/>
                <a:gd name="T4" fmla="*/ 0 60000 65536"/>
                <a:gd name="T5" fmla="*/ 0 60000 65536"/>
                <a:gd name="T6" fmla="*/ 0 w 1"/>
                <a:gd name="T7" fmla="*/ 0 h 75"/>
                <a:gd name="T8" fmla="*/ 1 w 1"/>
                <a:gd name="T9" fmla="*/ 75 h 75"/>
              </a:gdLst>
              <a:ahLst/>
              <a:cxnLst>
                <a:cxn ang="T4">
                  <a:pos x="T0" y="T1"/>
                </a:cxn>
                <a:cxn ang="T5">
                  <a:pos x="T2" y="T3"/>
                </a:cxn>
              </a:cxnLst>
              <a:rect l="T6" t="T7" r="T8" b="T9"/>
              <a:pathLst>
                <a:path w="1" h="75">
                  <a:moveTo>
                    <a:pt x="0" y="75"/>
                  </a:moveTo>
                  <a:lnTo>
                    <a:pt x="0" y="0"/>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58398" name="Freeform 27"/>
            <p:cNvSpPr>
              <a:spLocks/>
            </p:cNvSpPr>
            <p:nvPr/>
          </p:nvSpPr>
          <p:spPr bwMode="auto">
            <a:xfrm>
              <a:off x="1655" y="1366"/>
              <a:ext cx="769" cy="1093"/>
            </a:xfrm>
            <a:custGeom>
              <a:avLst/>
              <a:gdLst>
                <a:gd name="T0" fmla="*/ 0 w 769"/>
                <a:gd name="T1" fmla="*/ 0 h 1093"/>
                <a:gd name="T2" fmla="*/ 204 w 769"/>
                <a:gd name="T3" fmla="*/ 57 h 1093"/>
                <a:gd name="T4" fmla="*/ 386 w 769"/>
                <a:gd name="T5" fmla="*/ 203 h 1093"/>
                <a:gd name="T6" fmla="*/ 545 w 769"/>
                <a:gd name="T7" fmla="*/ 407 h 1093"/>
                <a:gd name="T8" fmla="*/ 657 w 769"/>
                <a:gd name="T9" fmla="*/ 687 h 1093"/>
                <a:gd name="T10" fmla="*/ 703 w 769"/>
                <a:gd name="T11" fmla="*/ 838 h 1093"/>
                <a:gd name="T12" fmla="*/ 769 w 769"/>
                <a:gd name="T13" fmla="*/ 1093 h 1093"/>
                <a:gd name="T14" fmla="*/ 0 60000 65536"/>
                <a:gd name="T15" fmla="*/ 0 60000 65536"/>
                <a:gd name="T16" fmla="*/ 0 60000 65536"/>
                <a:gd name="T17" fmla="*/ 0 60000 65536"/>
                <a:gd name="T18" fmla="*/ 0 60000 65536"/>
                <a:gd name="T19" fmla="*/ 0 60000 65536"/>
                <a:gd name="T20" fmla="*/ 0 60000 65536"/>
                <a:gd name="T21" fmla="*/ 0 w 769"/>
                <a:gd name="T22" fmla="*/ 0 h 1093"/>
                <a:gd name="T23" fmla="*/ 769 w 769"/>
                <a:gd name="T24" fmla="*/ 1093 h 10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1093">
                  <a:moveTo>
                    <a:pt x="0" y="0"/>
                  </a:moveTo>
                  <a:cubicBezTo>
                    <a:pt x="34" y="9"/>
                    <a:pt x="140" y="23"/>
                    <a:pt x="204" y="57"/>
                  </a:cubicBezTo>
                  <a:cubicBezTo>
                    <a:pt x="268" y="91"/>
                    <a:pt x="329" y="145"/>
                    <a:pt x="386" y="203"/>
                  </a:cubicBezTo>
                  <a:cubicBezTo>
                    <a:pt x="443" y="261"/>
                    <a:pt x="500" y="326"/>
                    <a:pt x="545" y="407"/>
                  </a:cubicBezTo>
                  <a:cubicBezTo>
                    <a:pt x="590" y="488"/>
                    <a:pt x="631" y="615"/>
                    <a:pt x="657" y="687"/>
                  </a:cubicBezTo>
                  <a:cubicBezTo>
                    <a:pt x="683" y="759"/>
                    <a:pt x="684" y="770"/>
                    <a:pt x="703" y="838"/>
                  </a:cubicBezTo>
                  <a:cubicBezTo>
                    <a:pt x="722" y="906"/>
                    <a:pt x="755" y="1040"/>
                    <a:pt x="769" y="1093"/>
                  </a:cubicBezTo>
                </a:path>
              </a:pathLst>
            </a:custGeom>
            <a:noFill/>
            <a:ln w="38100" cap="flat" cmpd="sng">
              <a:solidFill>
                <a:srgbClr val="0000FF"/>
              </a:solidFill>
              <a:prstDash val="solid"/>
              <a:round/>
              <a:headEnd/>
              <a:tailEnd/>
            </a:ln>
          </p:spPr>
          <p:txBody>
            <a:bodyPr/>
            <a:lstStyle/>
            <a:p>
              <a:endParaRPr lang="en-US"/>
            </a:p>
          </p:txBody>
        </p:sp>
        <p:sp>
          <p:nvSpPr>
            <p:cNvPr id="58399" name="Freeform 28"/>
            <p:cNvSpPr>
              <a:spLocks/>
            </p:cNvSpPr>
            <p:nvPr/>
          </p:nvSpPr>
          <p:spPr bwMode="auto">
            <a:xfrm>
              <a:off x="907" y="1366"/>
              <a:ext cx="759" cy="3"/>
            </a:xfrm>
            <a:custGeom>
              <a:avLst/>
              <a:gdLst>
                <a:gd name="T0" fmla="*/ 0 w 759"/>
                <a:gd name="T1" fmla="*/ 0 h 3"/>
                <a:gd name="T2" fmla="*/ 759 w 759"/>
                <a:gd name="T3" fmla="*/ 3 h 3"/>
                <a:gd name="T4" fmla="*/ 0 60000 65536"/>
                <a:gd name="T5" fmla="*/ 0 60000 65536"/>
                <a:gd name="T6" fmla="*/ 0 w 759"/>
                <a:gd name="T7" fmla="*/ 0 h 3"/>
                <a:gd name="T8" fmla="*/ 759 w 759"/>
                <a:gd name="T9" fmla="*/ 3 h 3"/>
              </a:gdLst>
              <a:ahLst/>
              <a:cxnLst>
                <a:cxn ang="T4">
                  <a:pos x="T0" y="T1"/>
                </a:cxn>
                <a:cxn ang="T5">
                  <a:pos x="T2" y="T3"/>
                </a:cxn>
              </a:cxnLst>
              <a:rect l="T6" t="T7" r="T8" b="T9"/>
              <a:pathLst>
                <a:path w="759" h="3">
                  <a:moveTo>
                    <a:pt x="0" y="0"/>
                  </a:moveTo>
                  <a:lnTo>
                    <a:pt x="759" y="3"/>
                  </a:lnTo>
                </a:path>
              </a:pathLst>
            </a:custGeom>
            <a:noFill/>
            <a:ln w="38100">
              <a:solidFill>
                <a:srgbClr val="0000FF"/>
              </a:solidFill>
              <a:round/>
              <a:headEnd/>
              <a:tailEnd/>
            </a:ln>
          </p:spPr>
          <p:txBody>
            <a:bodyPr/>
            <a:lstStyle/>
            <a:p>
              <a:endParaRPr lang="en-US"/>
            </a:p>
          </p:txBody>
        </p:sp>
        <p:sp>
          <p:nvSpPr>
            <p:cNvPr id="58400" name="Freeform 29"/>
            <p:cNvSpPr>
              <a:spLocks/>
            </p:cNvSpPr>
            <p:nvPr/>
          </p:nvSpPr>
          <p:spPr bwMode="auto">
            <a:xfrm>
              <a:off x="1769" y="1434"/>
              <a:ext cx="3" cy="1116"/>
            </a:xfrm>
            <a:custGeom>
              <a:avLst/>
              <a:gdLst>
                <a:gd name="T0" fmla="*/ 0 w 3"/>
                <a:gd name="T1" fmla="*/ 0 h 1116"/>
                <a:gd name="T2" fmla="*/ 3 w 3"/>
                <a:gd name="T3" fmla="*/ 1116 h 1116"/>
                <a:gd name="T4" fmla="*/ 0 60000 65536"/>
                <a:gd name="T5" fmla="*/ 0 60000 65536"/>
                <a:gd name="T6" fmla="*/ 0 w 3"/>
                <a:gd name="T7" fmla="*/ 0 h 1116"/>
                <a:gd name="T8" fmla="*/ 3 w 3"/>
                <a:gd name="T9" fmla="*/ 1116 h 1116"/>
              </a:gdLst>
              <a:ahLst/>
              <a:cxnLst>
                <a:cxn ang="T4">
                  <a:pos x="T0" y="T1"/>
                </a:cxn>
                <a:cxn ang="T5">
                  <a:pos x="T2" y="T3"/>
                </a:cxn>
              </a:cxnLst>
              <a:rect l="T6" t="T7" r="T8" b="T9"/>
              <a:pathLst>
                <a:path w="3" h="1116">
                  <a:moveTo>
                    <a:pt x="0" y="0"/>
                  </a:moveTo>
                  <a:lnTo>
                    <a:pt x="3" y="1116"/>
                  </a:lnTo>
                </a:path>
              </a:pathLst>
            </a:custGeom>
            <a:noFill/>
            <a:ln w="25400" cap="flat" cmpd="sng">
              <a:solidFill>
                <a:srgbClr val="0000FF"/>
              </a:solidFill>
              <a:prstDash val="dash"/>
              <a:round/>
              <a:headEnd type="none" w="med" len="med"/>
              <a:tailEnd type="triangle" w="med" len="med"/>
            </a:ln>
          </p:spPr>
          <p:txBody>
            <a:bodyPr/>
            <a:lstStyle/>
            <a:p>
              <a:endParaRPr lang="en-US"/>
            </a:p>
          </p:txBody>
        </p:sp>
        <p:sp>
          <p:nvSpPr>
            <p:cNvPr id="58401" name="Text Box 30"/>
            <p:cNvSpPr txBox="1">
              <a:spLocks noChangeArrowheads="1"/>
            </p:cNvSpPr>
            <p:nvPr/>
          </p:nvSpPr>
          <p:spPr bwMode="auto">
            <a:xfrm>
              <a:off x="839" y="1230"/>
              <a:ext cx="795" cy="615"/>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a:p>
              <a:pPr eaLnBrk="0" hangingPunct="0"/>
              <a:r>
                <a:rPr lang="en-US" sz="2000" b="1">
                  <a:solidFill>
                    <a:srgbClr val="3333CC"/>
                  </a:solidFill>
                  <a:latin typeface="Times New Roman" pitchFamily="18" charset="0"/>
                </a:rPr>
                <a:t>Magnetic </a:t>
              </a:r>
            </a:p>
            <a:p>
              <a:pPr eaLnBrk="0" hangingPunct="0"/>
              <a:r>
                <a:rPr lang="en-US" sz="2000" b="1">
                  <a:solidFill>
                    <a:srgbClr val="3333CC"/>
                  </a:solidFill>
                  <a:latin typeface="Times New Roman" pitchFamily="18" charset="0"/>
                </a:rPr>
                <a:t>Spectrum</a:t>
              </a:r>
            </a:p>
          </p:txBody>
        </p:sp>
        <p:sp>
          <p:nvSpPr>
            <p:cNvPr id="58402" name="Text Box 31"/>
            <p:cNvSpPr txBox="1">
              <a:spLocks noChangeArrowheads="1"/>
            </p:cNvSpPr>
            <p:nvPr/>
          </p:nvSpPr>
          <p:spPr bwMode="auto">
            <a:xfrm>
              <a:off x="2971" y="2704"/>
              <a:ext cx="354"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 </a:t>
              </a:r>
              <a:r>
                <a:rPr lang="el-GR" sz="2000">
                  <a:solidFill>
                    <a:schemeClr val="hlink"/>
                  </a:solidFill>
                  <a:latin typeface="Times New Roman" pitchFamily="18" charset="0"/>
                  <a:cs typeface="Times New Roman" pitchFamily="18" charset="0"/>
                </a:rPr>
                <a:t>λ </a:t>
              </a:r>
              <a:r>
                <a:rPr lang="el-GR" sz="2000" baseline="-25000">
                  <a:solidFill>
                    <a:schemeClr val="hlink"/>
                  </a:solidFill>
                  <a:latin typeface="Times New Roman" pitchFamily="18" charset="0"/>
                  <a:cs typeface="Times New Roman" pitchFamily="18" charset="0"/>
                </a:rPr>
                <a:t>η</a:t>
              </a:r>
              <a:r>
                <a:rPr lang="en-US" sz="2000" baseline="-25000">
                  <a:latin typeface="Times New Roman" pitchFamily="18" charset="0"/>
                  <a:cs typeface="Times New Roman" pitchFamily="18" charset="0"/>
                </a:rPr>
                <a:t> </a:t>
              </a:r>
              <a:endParaRPr lang="el-GR" sz="2000">
                <a:latin typeface="Times New Roman" pitchFamily="18" charset="0"/>
                <a:cs typeface="Times New Roman" pitchFamily="18" charset="0"/>
              </a:endParaRPr>
            </a:p>
          </p:txBody>
        </p:sp>
      </p:grpSp>
      <p:sp>
        <p:nvSpPr>
          <p:cNvPr id="58371" name="Rectangle 32"/>
          <p:cNvSpPr>
            <a:spLocks noChangeArrowheads="1"/>
          </p:cNvSpPr>
          <p:nvPr/>
        </p:nvSpPr>
        <p:spPr bwMode="auto">
          <a:xfrm>
            <a:off x="2425700" y="4937125"/>
            <a:ext cx="5613400" cy="366713"/>
          </a:xfrm>
          <a:prstGeom prst="rect">
            <a:avLst/>
          </a:prstGeom>
          <a:noFill/>
          <a:ln w="9525">
            <a:noFill/>
            <a:miter lim="800000"/>
            <a:headEnd/>
            <a:tailEnd/>
          </a:ln>
        </p:spPr>
        <p:txBody>
          <a:bodyPr>
            <a:spAutoFit/>
          </a:bodyPr>
          <a:lstStyle/>
          <a:p>
            <a:pPr eaLnBrk="0" hangingPunct="0"/>
            <a:r>
              <a:rPr lang="en-US"/>
              <a:t>Magnetic dissipation  scales,  </a:t>
            </a:r>
            <a:r>
              <a:rPr lang="el-GR"/>
              <a:t>λ </a:t>
            </a:r>
            <a:r>
              <a:rPr lang="el-GR" baseline="-25000"/>
              <a:t>η</a:t>
            </a:r>
            <a:r>
              <a:rPr lang="en-US"/>
              <a:t> ~ </a:t>
            </a:r>
            <a:r>
              <a:rPr lang="el-GR"/>
              <a:t>η</a:t>
            </a:r>
            <a:r>
              <a:rPr lang="en-US" baseline="30000"/>
              <a:t>3/4</a:t>
            </a:r>
            <a:r>
              <a:rPr lang="en-US"/>
              <a:t>  =  K</a:t>
            </a:r>
            <a:r>
              <a:rPr lang="en-US" baseline="30000"/>
              <a:t>3/4</a:t>
            </a:r>
          </a:p>
        </p:txBody>
      </p:sp>
      <p:sp>
        <p:nvSpPr>
          <p:cNvPr id="58372" name="Rectangle 33"/>
          <p:cNvSpPr>
            <a:spLocks noChangeArrowheads="1"/>
          </p:cNvSpPr>
          <p:nvPr/>
        </p:nvSpPr>
        <p:spPr bwMode="auto">
          <a:xfrm>
            <a:off x="368300" y="5387975"/>
            <a:ext cx="8559800" cy="915988"/>
          </a:xfrm>
          <a:prstGeom prst="rect">
            <a:avLst/>
          </a:prstGeom>
          <a:noFill/>
          <a:ln w="9525">
            <a:noFill/>
            <a:miter lim="800000"/>
            <a:headEnd/>
            <a:tailEnd/>
          </a:ln>
        </p:spPr>
        <p:txBody>
          <a:bodyPr>
            <a:spAutoFit/>
          </a:bodyPr>
          <a:lstStyle/>
          <a:p>
            <a:pPr eaLnBrk="0" hangingPunct="0"/>
            <a:r>
              <a:rPr lang="en-US"/>
              <a:t>Magnetic dissipation scale is determined by the turbulent dissipation, so </a:t>
            </a:r>
          </a:p>
          <a:p>
            <a:pPr eaLnBrk="0" hangingPunct="0"/>
            <a:r>
              <a:rPr lang="en-US"/>
              <a:t>When turbulent diffusion coefficient, K, decreases, </a:t>
            </a:r>
            <a:r>
              <a:rPr lang="el-GR"/>
              <a:t>λ </a:t>
            </a:r>
            <a:r>
              <a:rPr lang="el-GR" baseline="-25000"/>
              <a:t>η</a:t>
            </a:r>
            <a:r>
              <a:rPr lang="en-US"/>
              <a:t> will decrease too,</a:t>
            </a:r>
          </a:p>
          <a:p>
            <a:pPr eaLnBrk="0" hangingPunct="0"/>
            <a:r>
              <a:rPr lang="en-US"/>
              <a:t>And the magnetic energy spectrum will be extended to the right (to small scales)</a:t>
            </a:r>
          </a:p>
        </p:txBody>
      </p:sp>
      <p:sp>
        <p:nvSpPr>
          <p:cNvPr id="58373"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8374"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noChangeArrowheads="1"/>
          </p:cNvSpPr>
          <p:nvPr>
            <p:ph type="title" idx="4294967295"/>
          </p:nvPr>
        </p:nvSpPr>
        <p:spPr/>
        <p:txBody>
          <a:bodyPr anchor="t"/>
          <a:lstStyle/>
          <a:p>
            <a:pPr eaLnBrk="1" hangingPunct="1">
              <a:defRPr/>
            </a:pPr>
            <a:r>
              <a:rPr lang="en-US"/>
              <a:t>Conclusions</a:t>
            </a:r>
          </a:p>
        </p:txBody>
      </p:sp>
      <p:sp>
        <p:nvSpPr>
          <p:cNvPr id="35842" name="Rectangle 3"/>
          <p:cNvSpPr>
            <a:spLocks noGrp="1" noChangeArrowheads="1"/>
          </p:cNvSpPr>
          <p:nvPr>
            <p:ph type="body" idx="4294967295"/>
          </p:nvPr>
        </p:nvSpPr>
        <p:spPr>
          <a:xfrm>
            <a:off x="1066800" y="1981200"/>
            <a:ext cx="7772400" cy="4114800"/>
          </a:xfrm>
        </p:spPr>
        <p:txBody>
          <a:bodyPr/>
          <a:lstStyle/>
          <a:p>
            <a:pPr eaLnBrk="1" hangingPunct="1">
              <a:defRPr/>
            </a:pPr>
            <a:r>
              <a:rPr lang="en-US"/>
              <a:t>The tendency observed in the magnetic energy spectra and the regime of super-diffusivity on small scales indicated very favorable conditions for the small-scale turbulent dynamo action in the photosphere.</a:t>
            </a:r>
          </a:p>
          <a:p>
            <a:pPr eaLnBrk="1" hangingPunct="1">
              <a:defRPr/>
            </a:pPr>
            <a:endParaRPr lang="en-US"/>
          </a:p>
        </p:txBody>
      </p:sp>
      <p:sp>
        <p:nvSpPr>
          <p:cNvPr id="60419" name="Rectangle 4"/>
          <p:cNvSpPr>
            <a:spLocks noChangeArrowheads="1"/>
          </p:cNvSpPr>
          <p:nvPr/>
        </p:nvSpPr>
        <p:spPr bwMode="auto">
          <a:xfrm>
            <a:off x="3587750" y="6186488"/>
            <a:ext cx="2965450" cy="366712"/>
          </a:xfrm>
          <a:prstGeom prst="rect">
            <a:avLst/>
          </a:prstGeom>
          <a:noFill/>
          <a:ln w="9525">
            <a:noFill/>
            <a:miter lim="800000"/>
            <a:headEnd/>
            <a:tailEnd/>
          </a:ln>
        </p:spPr>
        <p:txBody>
          <a:bodyPr wrap="none">
            <a:spAutoFit/>
          </a:bodyPr>
          <a:lstStyle/>
          <a:p>
            <a:pPr eaLnBrk="0" hangingPunct="0"/>
            <a:r>
              <a:rPr lang="en-US" i="1">
                <a:solidFill>
                  <a:schemeClr val="bg1"/>
                </a:solidFill>
                <a:latin typeface="Arial" charset="0"/>
              </a:rPr>
              <a:t>Big Bear Solar Observatory</a:t>
            </a:r>
          </a:p>
        </p:txBody>
      </p:sp>
      <p:pic>
        <p:nvPicPr>
          <p:cNvPr id="60420" name="Picture 5" descr="bbso-new-logo"/>
          <p:cNvPicPr>
            <a:picLocks noChangeAspect="1" noChangeArrowheads="1"/>
          </p:cNvPicPr>
          <p:nvPr/>
        </p:nvPicPr>
        <p:blipFill>
          <a:blip r:embed="rId3"/>
          <a:srcRect/>
          <a:stretch>
            <a:fillRect/>
          </a:stretch>
        </p:blipFill>
        <p:spPr bwMode="auto">
          <a:xfrm>
            <a:off x="8153400" y="76200"/>
            <a:ext cx="914400" cy="914400"/>
          </a:xfrm>
          <a:prstGeom prst="rect">
            <a:avLst/>
          </a:prstGeom>
          <a:noFill/>
          <a:ln w="9525">
            <a:noFill/>
            <a:miter lim="800000"/>
            <a:headEnd/>
            <a:tailEnd/>
          </a:ln>
        </p:spPr>
      </p:pic>
      <p:sp>
        <p:nvSpPr>
          <p:cNvPr id="60421"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60422"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501" name="Group 13"/>
          <p:cNvGrpSpPr>
            <a:grpSpLocks/>
          </p:cNvGrpSpPr>
          <p:nvPr/>
        </p:nvGrpSpPr>
        <p:grpSpPr bwMode="auto">
          <a:xfrm>
            <a:off x="1384300" y="698500"/>
            <a:ext cx="6324600" cy="5130800"/>
            <a:chOff x="920" y="216"/>
            <a:chExt cx="3984" cy="3232"/>
          </a:xfrm>
        </p:grpSpPr>
        <p:pic>
          <p:nvPicPr>
            <p:cNvPr id="63496" name="Picture 8" descr="fig-Ek=vx+vy+bz-Good-2"/>
            <p:cNvPicPr>
              <a:picLocks noChangeAspect="1" noChangeArrowheads="1"/>
            </p:cNvPicPr>
            <p:nvPr/>
          </p:nvPicPr>
          <p:blipFill>
            <a:blip r:embed="rId2"/>
            <a:srcRect t="11111" b="5762"/>
            <a:stretch>
              <a:fillRect/>
            </a:stretch>
          </p:blipFill>
          <p:spPr bwMode="auto">
            <a:xfrm>
              <a:off x="920" y="216"/>
              <a:ext cx="3984" cy="3232"/>
            </a:xfrm>
            <a:prstGeom prst="rect">
              <a:avLst/>
            </a:prstGeom>
            <a:noFill/>
          </p:spPr>
        </p:pic>
        <p:grpSp>
          <p:nvGrpSpPr>
            <p:cNvPr id="57366" name="Group 22"/>
            <p:cNvGrpSpPr>
              <a:grpSpLocks/>
            </p:cNvGrpSpPr>
            <p:nvPr/>
          </p:nvGrpSpPr>
          <p:grpSpPr bwMode="auto">
            <a:xfrm>
              <a:off x="2132" y="1486"/>
              <a:ext cx="1790" cy="1379"/>
              <a:chOff x="3528" y="986"/>
              <a:chExt cx="1790" cy="1379"/>
            </a:xfrm>
          </p:grpSpPr>
          <p:sp>
            <p:nvSpPr>
              <p:cNvPr id="63498" name="Freeform 12"/>
              <p:cNvSpPr>
                <a:spLocks/>
              </p:cNvSpPr>
              <p:nvPr/>
            </p:nvSpPr>
            <p:spPr bwMode="auto">
              <a:xfrm>
                <a:off x="3528" y="986"/>
                <a:ext cx="1790" cy="672"/>
              </a:xfrm>
              <a:custGeom>
                <a:avLst/>
                <a:gdLst>
                  <a:gd name="T0" fmla="*/ 0 w 1790"/>
                  <a:gd name="T1" fmla="*/ 0 h 672"/>
                  <a:gd name="T2" fmla="*/ 764 w 1790"/>
                  <a:gd name="T3" fmla="*/ 150 h 672"/>
                  <a:gd name="T4" fmla="*/ 1028 w 1790"/>
                  <a:gd name="T5" fmla="*/ 200 h 672"/>
                  <a:gd name="T6" fmla="*/ 1382 w 1790"/>
                  <a:gd name="T7" fmla="*/ 284 h 672"/>
                  <a:gd name="T8" fmla="*/ 1496 w 1790"/>
                  <a:gd name="T9" fmla="*/ 336 h 672"/>
                  <a:gd name="T10" fmla="*/ 1628 w 1790"/>
                  <a:gd name="T11" fmla="*/ 436 h 672"/>
                  <a:gd name="T12" fmla="*/ 1704 w 1790"/>
                  <a:gd name="T13" fmla="*/ 526 h 672"/>
                  <a:gd name="T14" fmla="*/ 1762 w 1790"/>
                  <a:gd name="T15" fmla="*/ 622 h 672"/>
                  <a:gd name="T16" fmla="*/ 1790 w 1790"/>
                  <a:gd name="T17" fmla="*/ 672 h 67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90"/>
                  <a:gd name="T28" fmla="*/ 0 h 672"/>
                  <a:gd name="T29" fmla="*/ 1790 w 1790"/>
                  <a:gd name="T30" fmla="*/ 672 h 67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90" h="672">
                    <a:moveTo>
                      <a:pt x="0" y="0"/>
                    </a:moveTo>
                    <a:cubicBezTo>
                      <a:pt x="296" y="58"/>
                      <a:pt x="593" y="117"/>
                      <a:pt x="764" y="150"/>
                    </a:cubicBezTo>
                    <a:cubicBezTo>
                      <a:pt x="935" y="183"/>
                      <a:pt x="925" y="178"/>
                      <a:pt x="1028" y="200"/>
                    </a:cubicBezTo>
                    <a:cubicBezTo>
                      <a:pt x="1131" y="222"/>
                      <a:pt x="1304" y="261"/>
                      <a:pt x="1382" y="284"/>
                    </a:cubicBezTo>
                    <a:cubicBezTo>
                      <a:pt x="1460" y="307"/>
                      <a:pt x="1455" y="311"/>
                      <a:pt x="1496" y="336"/>
                    </a:cubicBezTo>
                    <a:cubicBezTo>
                      <a:pt x="1537" y="361"/>
                      <a:pt x="1593" y="404"/>
                      <a:pt x="1628" y="436"/>
                    </a:cubicBezTo>
                    <a:cubicBezTo>
                      <a:pt x="1663" y="468"/>
                      <a:pt x="1682" y="495"/>
                      <a:pt x="1704" y="526"/>
                    </a:cubicBezTo>
                    <a:cubicBezTo>
                      <a:pt x="1726" y="557"/>
                      <a:pt x="1748" y="598"/>
                      <a:pt x="1762" y="622"/>
                    </a:cubicBezTo>
                    <a:cubicBezTo>
                      <a:pt x="1776" y="646"/>
                      <a:pt x="1783" y="659"/>
                      <a:pt x="1790" y="672"/>
                    </a:cubicBezTo>
                  </a:path>
                </a:pathLst>
              </a:custGeom>
              <a:noFill/>
              <a:ln w="19050" cap="flat">
                <a:solidFill>
                  <a:srgbClr val="0000FF"/>
                </a:solidFill>
                <a:prstDash val="dashDot"/>
                <a:round/>
                <a:headEnd/>
                <a:tailEnd/>
              </a:ln>
            </p:spPr>
            <p:txBody>
              <a:bodyPr/>
              <a:lstStyle/>
              <a:p>
                <a:endParaRPr lang="en-US"/>
              </a:p>
            </p:txBody>
          </p:sp>
          <p:sp>
            <p:nvSpPr>
              <p:cNvPr id="63499" name="Freeform 14"/>
              <p:cNvSpPr>
                <a:spLocks/>
              </p:cNvSpPr>
              <p:nvPr/>
            </p:nvSpPr>
            <p:spPr bwMode="auto">
              <a:xfrm>
                <a:off x="4898" y="1291"/>
                <a:ext cx="9" cy="769"/>
              </a:xfrm>
              <a:custGeom>
                <a:avLst/>
                <a:gdLst>
                  <a:gd name="T0" fmla="*/ 0 w 9"/>
                  <a:gd name="T1" fmla="*/ 769 h 769"/>
                  <a:gd name="T2" fmla="*/ 9 w 9"/>
                  <a:gd name="T3" fmla="*/ 0 h 769"/>
                  <a:gd name="T4" fmla="*/ 0 60000 65536"/>
                  <a:gd name="T5" fmla="*/ 0 60000 65536"/>
                  <a:gd name="T6" fmla="*/ 0 w 9"/>
                  <a:gd name="T7" fmla="*/ 0 h 769"/>
                  <a:gd name="T8" fmla="*/ 9 w 9"/>
                  <a:gd name="T9" fmla="*/ 769 h 769"/>
                </a:gdLst>
                <a:ahLst/>
                <a:cxnLst>
                  <a:cxn ang="T4">
                    <a:pos x="T0" y="T1"/>
                  </a:cxn>
                  <a:cxn ang="T5">
                    <a:pos x="T2" y="T3"/>
                  </a:cxn>
                </a:cxnLst>
                <a:rect l="T6" t="T7" r="T8" b="T9"/>
                <a:pathLst>
                  <a:path w="9" h="769">
                    <a:moveTo>
                      <a:pt x="0" y="769"/>
                    </a:moveTo>
                    <a:lnTo>
                      <a:pt x="9" y="0"/>
                    </a:lnTo>
                  </a:path>
                </a:pathLst>
              </a:custGeom>
              <a:noFill/>
              <a:ln w="9525">
                <a:solidFill>
                  <a:srgbClr val="0000FF"/>
                </a:solidFill>
                <a:round/>
                <a:headEnd type="none" w="med" len="med"/>
                <a:tailEnd type="triangle" w="med" len="med"/>
              </a:ln>
            </p:spPr>
            <p:txBody>
              <a:bodyPr/>
              <a:lstStyle/>
              <a:p>
                <a:endParaRPr lang="en-US"/>
              </a:p>
            </p:txBody>
          </p:sp>
          <p:sp>
            <p:nvSpPr>
              <p:cNvPr id="63500" name="Text Box 19"/>
              <p:cNvSpPr txBox="1">
                <a:spLocks noChangeArrowheads="1"/>
              </p:cNvSpPr>
              <p:nvPr/>
            </p:nvSpPr>
            <p:spPr bwMode="auto">
              <a:xfrm>
                <a:off x="4803" y="2134"/>
                <a:ext cx="241" cy="231"/>
              </a:xfrm>
              <a:prstGeom prst="rect">
                <a:avLst/>
              </a:prstGeom>
              <a:noFill/>
              <a:ln w="9525">
                <a:noFill/>
                <a:miter lim="800000"/>
                <a:headEnd/>
                <a:tailEnd/>
              </a:ln>
            </p:spPr>
            <p:txBody>
              <a:bodyPr wrap="none">
                <a:spAutoFit/>
              </a:bodyPr>
              <a:lstStyle/>
              <a:p>
                <a:r>
                  <a:rPr lang="el-GR">
                    <a:solidFill>
                      <a:srgbClr val="3333CC"/>
                    </a:solidFill>
                    <a:cs typeface="Tahoma" pitchFamily="34" charset="0"/>
                  </a:rPr>
                  <a:t>λ</a:t>
                </a:r>
                <a:r>
                  <a:rPr lang="el-GR" baseline="-25000">
                    <a:solidFill>
                      <a:srgbClr val="3333CC"/>
                    </a:solidFill>
                    <a:latin typeface="ＭＳ Ｐゴシック"/>
                    <a:cs typeface="Tahoma" pitchFamily="34" charset="0"/>
                  </a:rPr>
                  <a:t>η</a:t>
                </a:r>
              </a:p>
            </p:txBody>
          </p:sp>
        </p:grpSp>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457"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19458"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
        <p:nvSpPr>
          <p:cNvPr id="52228" name="Rectangle 4"/>
          <p:cNvSpPr>
            <a:spLocks noChangeArrowheads="1"/>
          </p:cNvSpPr>
          <p:nvPr/>
        </p:nvSpPr>
        <p:spPr bwMode="auto">
          <a:xfrm>
            <a:off x="1409700" y="606425"/>
            <a:ext cx="6819900" cy="822325"/>
          </a:xfrm>
          <a:prstGeom prst="rect">
            <a:avLst/>
          </a:prstGeom>
          <a:noFill/>
          <a:ln w="9525">
            <a:noFill/>
            <a:miter lim="800000"/>
            <a:headEnd/>
            <a:tailEnd/>
          </a:ln>
          <a:effectLst/>
        </p:spPr>
        <p:txBody>
          <a:bodyPr>
            <a:spAutoFit/>
          </a:bodyPr>
          <a:lstStyle/>
          <a:p>
            <a:pPr eaLnBrk="0" hangingPunct="0">
              <a:defRPr/>
            </a:pPr>
            <a:r>
              <a:rPr lang="en-US" sz="2400" b="1">
                <a:solidFill>
                  <a:schemeClr val="tx2"/>
                </a:solidFill>
                <a:effectLst>
                  <a:outerShdw blurRad="38100" dist="38100" dir="2700000" algn="tl">
                    <a:srgbClr val="000000"/>
                  </a:outerShdw>
                </a:effectLst>
              </a:rPr>
              <a:t>How to explore the turbulent dynamo </a:t>
            </a:r>
          </a:p>
          <a:p>
            <a:pPr eaLnBrk="0" hangingPunct="0">
              <a:defRPr/>
            </a:pPr>
            <a:r>
              <a:rPr lang="en-US" sz="2400" b="1">
                <a:solidFill>
                  <a:schemeClr val="tx2"/>
                </a:solidFill>
                <a:effectLst>
                  <a:outerShdw blurRad="38100" dist="38100" dir="2700000" algn="tl">
                    <a:srgbClr val="000000"/>
                  </a:outerShdw>
                </a:effectLst>
              </a:rPr>
              <a:t>  from observations?</a:t>
            </a:r>
          </a:p>
        </p:txBody>
      </p:sp>
      <p:sp>
        <p:nvSpPr>
          <p:cNvPr id="19460" name="Rectangle 5"/>
          <p:cNvSpPr>
            <a:spLocks noChangeArrowheads="1"/>
          </p:cNvSpPr>
          <p:nvPr/>
        </p:nvSpPr>
        <p:spPr bwMode="auto">
          <a:xfrm>
            <a:off x="368300" y="2697163"/>
            <a:ext cx="8623300" cy="1616075"/>
          </a:xfrm>
          <a:prstGeom prst="rect">
            <a:avLst/>
          </a:prstGeom>
          <a:noFill/>
          <a:ln w="9525">
            <a:noFill/>
            <a:miter lim="800000"/>
            <a:headEnd/>
            <a:tailEnd/>
          </a:ln>
        </p:spPr>
        <p:txBody>
          <a:bodyPr>
            <a:spAutoFit/>
          </a:bodyPr>
          <a:lstStyle/>
          <a:p>
            <a:pPr eaLnBrk="0" hangingPunct="0">
              <a:buFontTx/>
              <a:buChar char="•"/>
            </a:pPr>
            <a:r>
              <a:rPr lang="en-US"/>
              <a:t> </a:t>
            </a:r>
            <a:r>
              <a:rPr lang="en-US" sz="2000"/>
              <a:t>From </a:t>
            </a:r>
            <a:r>
              <a:rPr lang="en-US" sz="2000" b="1" i="1"/>
              <a:t>kinetic and magnetic energy spectra</a:t>
            </a:r>
            <a:r>
              <a:rPr lang="en-US" sz="2000"/>
              <a:t> on small scales</a:t>
            </a:r>
          </a:p>
          <a:p>
            <a:pPr eaLnBrk="0" hangingPunct="0"/>
            <a:endParaRPr lang="en-US" sz="2000"/>
          </a:p>
          <a:p>
            <a:pPr eaLnBrk="0" hangingPunct="0">
              <a:buFontTx/>
              <a:buChar char="•"/>
            </a:pPr>
            <a:r>
              <a:rPr lang="en-US" sz="2000"/>
              <a:t> From the </a:t>
            </a:r>
            <a:r>
              <a:rPr lang="en-US" sz="2000" b="1" i="1"/>
              <a:t>structural organization</a:t>
            </a:r>
            <a:r>
              <a:rPr lang="en-US" sz="2000"/>
              <a:t> of the magnetic and velocity fields</a:t>
            </a:r>
          </a:p>
          <a:p>
            <a:pPr eaLnBrk="0" hangingPunct="0"/>
            <a:endParaRPr lang="en-US" sz="2000"/>
          </a:p>
          <a:p>
            <a:pPr eaLnBrk="0" hangingPunct="0">
              <a:buFontTx/>
              <a:buChar char="•"/>
            </a:pPr>
            <a:r>
              <a:rPr lang="en-US" sz="2000"/>
              <a:t> From  </a:t>
            </a:r>
            <a:r>
              <a:rPr lang="en-US" sz="2000" b="1" i="1"/>
              <a:t>diffusivity regime</a:t>
            </a:r>
            <a:r>
              <a:rPr lang="en-US" sz="2000"/>
              <a:t> on small scales</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AutoShape 2"/>
          <p:cNvSpPr>
            <a:spLocks noChangeArrowheads="1"/>
          </p:cNvSpPr>
          <p:nvPr/>
        </p:nvSpPr>
        <p:spPr bwMode="auto">
          <a:xfrm>
            <a:off x="4103688" y="4257675"/>
            <a:ext cx="323850" cy="684213"/>
          </a:xfrm>
          <a:prstGeom prst="upArrow">
            <a:avLst>
              <a:gd name="adj1" fmla="val 50000"/>
              <a:gd name="adj2" fmla="val 52819"/>
            </a:avLst>
          </a:prstGeom>
          <a:solidFill>
            <a:schemeClr val="accent1"/>
          </a:solidFill>
          <a:ln w="9525" algn="ctr">
            <a:solidFill>
              <a:schemeClr val="tx1"/>
            </a:solidFill>
            <a:miter lim="800000"/>
            <a:headEnd/>
            <a:tailEnd/>
          </a:ln>
        </p:spPr>
        <p:txBody>
          <a:bodyPr vert="eaVert" wrap="none" anchor="ctr"/>
          <a:lstStyle/>
          <a:p>
            <a:pPr eaLnBrk="0" hangingPunct="0"/>
            <a:endParaRPr lang="en-US"/>
          </a:p>
        </p:txBody>
      </p:sp>
      <p:sp>
        <p:nvSpPr>
          <p:cNvPr id="57347" name="Rectangle 3"/>
          <p:cNvSpPr>
            <a:spLocks noChangeArrowheads="1"/>
          </p:cNvSpPr>
          <p:nvPr/>
        </p:nvSpPr>
        <p:spPr bwMode="auto">
          <a:xfrm>
            <a:off x="1187450" y="0"/>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21507" name="Text Box 4"/>
          <p:cNvSpPr txBox="1">
            <a:spLocks noChangeArrowheads="1"/>
          </p:cNvSpPr>
          <p:nvPr/>
        </p:nvSpPr>
        <p:spPr bwMode="auto">
          <a:xfrm>
            <a:off x="1439863" y="5049838"/>
            <a:ext cx="3252787" cy="396875"/>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Kinetic dissipation scales , </a:t>
            </a:r>
            <a:r>
              <a:rPr lang="en-US" sz="2000" baseline="-25000">
                <a:latin typeface="Times New Roman" pitchFamily="18" charset="0"/>
              </a:rPr>
              <a:t> </a:t>
            </a:r>
            <a:r>
              <a:rPr lang="el-GR" sz="2000">
                <a:latin typeface="Times New Roman" pitchFamily="18" charset="0"/>
              </a:rPr>
              <a:t>λ </a:t>
            </a:r>
            <a:r>
              <a:rPr lang="el-GR" sz="2000" baseline="-25000">
                <a:latin typeface="Times New Roman" pitchFamily="18" charset="0"/>
                <a:cs typeface="Times New Roman" pitchFamily="18" charset="0"/>
              </a:rPr>
              <a:t>ν</a:t>
            </a:r>
            <a:endParaRPr lang="el-GR" sz="2000">
              <a:latin typeface="Times New Roman" pitchFamily="18" charset="0"/>
              <a:cs typeface="Times New Roman" pitchFamily="18" charset="0"/>
            </a:endParaRPr>
          </a:p>
        </p:txBody>
      </p:sp>
      <p:grpSp>
        <p:nvGrpSpPr>
          <p:cNvPr id="21508" name="Group 5"/>
          <p:cNvGrpSpPr>
            <a:grpSpLocks/>
          </p:cNvGrpSpPr>
          <p:nvPr/>
        </p:nvGrpSpPr>
        <p:grpSpPr bwMode="auto">
          <a:xfrm>
            <a:off x="647700" y="981075"/>
            <a:ext cx="7826375" cy="3751263"/>
            <a:chOff x="408" y="618"/>
            <a:chExt cx="4930" cy="2363"/>
          </a:xfrm>
        </p:grpSpPr>
        <p:sp>
          <p:nvSpPr>
            <p:cNvPr id="21523" name="Freeform 6"/>
            <p:cNvSpPr>
              <a:spLocks/>
            </p:cNvSpPr>
            <p:nvPr/>
          </p:nvSpPr>
          <p:spPr bwMode="auto">
            <a:xfrm>
              <a:off x="1240" y="2887"/>
              <a:ext cx="2660" cy="17"/>
            </a:xfrm>
            <a:custGeom>
              <a:avLst/>
              <a:gdLst>
                <a:gd name="T0" fmla="*/ 2660 w 2660"/>
                <a:gd name="T1" fmla="*/ 0 h 17"/>
                <a:gd name="T2" fmla="*/ 0 w 2660"/>
                <a:gd name="T3" fmla="*/ 17 h 17"/>
                <a:gd name="T4" fmla="*/ 0 60000 65536"/>
                <a:gd name="T5" fmla="*/ 0 60000 65536"/>
                <a:gd name="T6" fmla="*/ 0 w 2660"/>
                <a:gd name="T7" fmla="*/ 0 h 17"/>
                <a:gd name="T8" fmla="*/ 2660 w 2660"/>
                <a:gd name="T9" fmla="*/ 17 h 17"/>
              </a:gdLst>
              <a:ahLst/>
              <a:cxnLst>
                <a:cxn ang="T4">
                  <a:pos x="T0" y="T1"/>
                </a:cxn>
                <a:cxn ang="T5">
                  <a:pos x="T2" y="T3"/>
                </a:cxn>
              </a:cxnLst>
              <a:rect l="T6" t="T7" r="T8" b="T9"/>
              <a:pathLst>
                <a:path w="2660" h="17">
                  <a:moveTo>
                    <a:pt x="2660" y="0"/>
                  </a:moveTo>
                  <a:lnTo>
                    <a:pt x="0" y="17"/>
                  </a:lnTo>
                </a:path>
              </a:pathLst>
            </a:custGeom>
            <a:noFill/>
            <a:ln w="9525">
              <a:solidFill>
                <a:schemeClr val="tx1"/>
              </a:solidFill>
              <a:round/>
              <a:headEnd/>
              <a:tailEnd type="triangle" w="med" len="med"/>
            </a:ln>
          </p:spPr>
          <p:txBody>
            <a:bodyPr/>
            <a:lstStyle/>
            <a:p>
              <a:endParaRPr lang="en-US"/>
            </a:p>
          </p:txBody>
        </p:sp>
        <p:sp>
          <p:nvSpPr>
            <p:cNvPr id="21524" name="Text Box 7"/>
            <p:cNvSpPr txBox="1">
              <a:spLocks noChangeArrowheads="1"/>
            </p:cNvSpPr>
            <p:nvPr/>
          </p:nvSpPr>
          <p:spPr bwMode="auto">
            <a:xfrm>
              <a:off x="3969" y="2750"/>
              <a:ext cx="84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Spatial scale</a:t>
              </a:r>
            </a:p>
          </p:txBody>
        </p:sp>
        <p:sp>
          <p:nvSpPr>
            <p:cNvPr id="21525" name="Line 8"/>
            <p:cNvSpPr>
              <a:spLocks noChangeShapeType="1"/>
            </p:cNvSpPr>
            <p:nvPr/>
          </p:nvSpPr>
          <p:spPr bwMode="auto">
            <a:xfrm>
              <a:off x="839" y="619"/>
              <a:ext cx="0" cy="1996"/>
            </a:xfrm>
            <a:prstGeom prst="line">
              <a:avLst/>
            </a:prstGeom>
            <a:noFill/>
            <a:ln w="9525">
              <a:solidFill>
                <a:schemeClr val="tx1"/>
              </a:solidFill>
              <a:round/>
              <a:headEnd/>
              <a:tailEnd/>
            </a:ln>
          </p:spPr>
          <p:txBody>
            <a:bodyPr/>
            <a:lstStyle/>
            <a:p>
              <a:endParaRPr lang="en-US"/>
            </a:p>
          </p:txBody>
        </p:sp>
        <p:sp>
          <p:nvSpPr>
            <p:cNvPr id="21526" name="Line 9"/>
            <p:cNvSpPr>
              <a:spLocks noChangeShapeType="1"/>
            </p:cNvSpPr>
            <p:nvPr/>
          </p:nvSpPr>
          <p:spPr bwMode="auto">
            <a:xfrm>
              <a:off x="839" y="2615"/>
              <a:ext cx="3606" cy="0"/>
            </a:xfrm>
            <a:prstGeom prst="line">
              <a:avLst/>
            </a:prstGeom>
            <a:noFill/>
            <a:ln w="9525">
              <a:solidFill>
                <a:schemeClr val="tx1"/>
              </a:solidFill>
              <a:round/>
              <a:headEnd/>
              <a:tailEnd/>
            </a:ln>
          </p:spPr>
          <p:txBody>
            <a:bodyPr/>
            <a:lstStyle/>
            <a:p>
              <a:endParaRPr lang="en-US"/>
            </a:p>
          </p:txBody>
        </p:sp>
        <p:sp>
          <p:nvSpPr>
            <p:cNvPr id="21527" name="Line 10"/>
            <p:cNvSpPr>
              <a:spLocks noChangeShapeType="1"/>
            </p:cNvSpPr>
            <p:nvPr/>
          </p:nvSpPr>
          <p:spPr bwMode="auto">
            <a:xfrm>
              <a:off x="975" y="687"/>
              <a:ext cx="1724" cy="1157"/>
            </a:xfrm>
            <a:prstGeom prst="line">
              <a:avLst/>
            </a:prstGeom>
            <a:noFill/>
            <a:ln w="22225">
              <a:solidFill>
                <a:srgbClr val="00CC00"/>
              </a:solidFill>
              <a:round/>
              <a:headEnd/>
              <a:tailEnd/>
            </a:ln>
          </p:spPr>
          <p:txBody>
            <a:bodyPr/>
            <a:lstStyle/>
            <a:p>
              <a:endParaRPr lang="en-US"/>
            </a:p>
          </p:txBody>
        </p:sp>
        <p:sp>
          <p:nvSpPr>
            <p:cNvPr id="21528" name="Freeform 11"/>
            <p:cNvSpPr>
              <a:spLocks/>
            </p:cNvSpPr>
            <p:nvPr/>
          </p:nvSpPr>
          <p:spPr bwMode="auto">
            <a:xfrm>
              <a:off x="2699" y="1844"/>
              <a:ext cx="295" cy="635"/>
            </a:xfrm>
            <a:custGeom>
              <a:avLst/>
              <a:gdLst>
                <a:gd name="T0" fmla="*/ 0 w 295"/>
                <a:gd name="T1" fmla="*/ 0 h 635"/>
                <a:gd name="T2" fmla="*/ 113 w 295"/>
                <a:gd name="T3" fmla="*/ 136 h 635"/>
                <a:gd name="T4" fmla="*/ 181 w 295"/>
                <a:gd name="T5" fmla="*/ 272 h 635"/>
                <a:gd name="T6" fmla="*/ 227 w 295"/>
                <a:gd name="T7" fmla="*/ 386 h 635"/>
                <a:gd name="T8" fmla="*/ 249 w 295"/>
                <a:gd name="T9" fmla="*/ 454 h 635"/>
                <a:gd name="T10" fmla="*/ 295 w 295"/>
                <a:gd name="T11" fmla="*/ 635 h 635"/>
                <a:gd name="T12" fmla="*/ 0 60000 65536"/>
                <a:gd name="T13" fmla="*/ 0 60000 65536"/>
                <a:gd name="T14" fmla="*/ 0 60000 65536"/>
                <a:gd name="T15" fmla="*/ 0 60000 65536"/>
                <a:gd name="T16" fmla="*/ 0 60000 65536"/>
                <a:gd name="T17" fmla="*/ 0 60000 65536"/>
                <a:gd name="T18" fmla="*/ 0 w 295"/>
                <a:gd name="T19" fmla="*/ 0 h 635"/>
                <a:gd name="T20" fmla="*/ 295 w 295"/>
                <a:gd name="T21" fmla="*/ 635 h 635"/>
              </a:gdLst>
              <a:ahLst/>
              <a:cxnLst>
                <a:cxn ang="T12">
                  <a:pos x="T0" y="T1"/>
                </a:cxn>
                <a:cxn ang="T13">
                  <a:pos x="T2" y="T3"/>
                </a:cxn>
                <a:cxn ang="T14">
                  <a:pos x="T4" y="T5"/>
                </a:cxn>
                <a:cxn ang="T15">
                  <a:pos x="T6" y="T7"/>
                </a:cxn>
                <a:cxn ang="T16">
                  <a:pos x="T8" y="T9"/>
                </a:cxn>
                <a:cxn ang="T17">
                  <a:pos x="T10" y="T11"/>
                </a:cxn>
              </a:cxnLst>
              <a:rect l="T18" t="T19" r="T20" b="T21"/>
              <a:pathLst>
                <a:path w="295" h="635">
                  <a:moveTo>
                    <a:pt x="0" y="0"/>
                  </a:moveTo>
                  <a:cubicBezTo>
                    <a:pt x="41" y="45"/>
                    <a:pt x="83" y="91"/>
                    <a:pt x="113" y="136"/>
                  </a:cubicBezTo>
                  <a:cubicBezTo>
                    <a:pt x="143" y="181"/>
                    <a:pt x="162" y="230"/>
                    <a:pt x="181" y="272"/>
                  </a:cubicBezTo>
                  <a:cubicBezTo>
                    <a:pt x="200" y="314"/>
                    <a:pt x="216" y="356"/>
                    <a:pt x="227" y="386"/>
                  </a:cubicBezTo>
                  <a:cubicBezTo>
                    <a:pt x="238" y="416"/>
                    <a:pt x="238" y="413"/>
                    <a:pt x="249" y="454"/>
                  </a:cubicBezTo>
                  <a:cubicBezTo>
                    <a:pt x="260" y="495"/>
                    <a:pt x="287" y="605"/>
                    <a:pt x="295" y="635"/>
                  </a:cubicBezTo>
                </a:path>
              </a:pathLst>
            </a:custGeom>
            <a:noFill/>
            <a:ln w="22225" cap="flat" cmpd="sng">
              <a:solidFill>
                <a:srgbClr val="00CC00"/>
              </a:solidFill>
              <a:prstDash val="solid"/>
              <a:round/>
              <a:headEnd/>
              <a:tailEnd/>
            </a:ln>
          </p:spPr>
          <p:txBody>
            <a:bodyPr/>
            <a:lstStyle/>
            <a:p>
              <a:endParaRPr lang="en-US"/>
            </a:p>
          </p:txBody>
        </p:sp>
        <p:sp>
          <p:nvSpPr>
            <p:cNvPr id="21529" name="Freeform 12"/>
            <p:cNvSpPr>
              <a:spLocks/>
            </p:cNvSpPr>
            <p:nvPr/>
          </p:nvSpPr>
          <p:spPr bwMode="auto">
            <a:xfrm>
              <a:off x="2676" y="1844"/>
              <a:ext cx="20" cy="771"/>
            </a:xfrm>
            <a:custGeom>
              <a:avLst/>
              <a:gdLst>
                <a:gd name="T0" fmla="*/ 0 w 20"/>
                <a:gd name="T1" fmla="*/ 0 h 771"/>
                <a:gd name="T2" fmla="*/ 20 w 20"/>
                <a:gd name="T3" fmla="*/ 771 h 771"/>
                <a:gd name="T4" fmla="*/ 0 60000 65536"/>
                <a:gd name="T5" fmla="*/ 0 60000 65536"/>
                <a:gd name="T6" fmla="*/ 0 w 20"/>
                <a:gd name="T7" fmla="*/ 0 h 771"/>
                <a:gd name="T8" fmla="*/ 20 w 20"/>
                <a:gd name="T9" fmla="*/ 771 h 771"/>
              </a:gdLst>
              <a:ahLst/>
              <a:cxnLst>
                <a:cxn ang="T4">
                  <a:pos x="T0" y="T1"/>
                </a:cxn>
                <a:cxn ang="T5">
                  <a:pos x="T2" y="T3"/>
                </a:cxn>
              </a:cxnLst>
              <a:rect l="T6" t="T7" r="T8" b="T9"/>
              <a:pathLst>
                <a:path w="20" h="771">
                  <a:moveTo>
                    <a:pt x="0" y="0"/>
                  </a:moveTo>
                  <a:lnTo>
                    <a:pt x="20" y="771"/>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57357" name="Text Box 13"/>
            <p:cNvSpPr txBox="1">
              <a:spLocks noChangeArrowheads="1"/>
            </p:cNvSpPr>
            <p:nvPr/>
          </p:nvSpPr>
          <p:spPr bwMode="auto">
            <a:xfrm>
              <a:off x="1303" y="618"/>
              <a:ext cx="1318" cy="250"/>
            </a:xfrm>
            <a:prstGeom prst="rect">
              <a:avLst/>
            </a:prstGeom>
            <a:noFill/>
            <a:ln w="9525" algn="ctr">
              <a:noFill/>
              <a:miter lim="800000"/>
              <a:headEnd/>
              <a:tailEnd/>
            </a:ln>
            <a:effectLst/>
          </p:spPr>
          <p:txBody>
            <a:bodyPr wrap="none">
              <a:spAutoFit/>
            </a:bodyPr>
            <a:lstStyle/>
            <a:p>
              <a:pPr eaLnBrk="0" hangingPunct="0">
                <a:defRPr/>
              </a:pPr>
              <a:r>
                <a:rPr lang="en-US" sz="2000" b="1">
                  <a:solidFill>
                    <a:srgbClr val="00CC00"/>
                  </a:solidFill>
                  <a:effectLst>
                    <a:outerShdw blurRad="38100" dist="38100" dir="2700000" algn="tl">
                      <a:srgbClr val="000000"/>
                    </a:outerShdw>
                  </a:effectLst>
                  <a:latin typeface="Times New Roman" pitchFamily="18" charset="0"/>
                </a:rPr>
                <a:t>Kinetic Spectrum</a:t>
              </a:r>
            </a:p>
          </p:txBody>
        </p:sp>
        <p:sp>
          <p:nvSpPr>
            <p:cNvPr id="21531" name="Line 14"/>
            <p:cNvSpPr>
              <a:spLocks noChangeShapeType="1"/>
            </p:cNvSpPr>
            <p:nvPr/>
          </p:nvSpPr>
          <p:spPr bwMode="auto">
            <a:xfrm>
              <a:off x="4400" y="2615"/>
              <a:ext cx="68" cy="0"/>
            </a:xfrm>
            <a:prstGeom prst="line">
              <a:avLst/>
            </a:prstGeom>
            <a:noFill/>
            <a:ln w="9525">
              <a:solidFill>
                <a:schemeClr val="tx1"/>
              </a:solidFill>
              <a:round/>
              <a:headEnd/>
              <a:tailEnd type="triangle" w="med" len="med"/>
            </a:ln>
          </p:spPr>
          <p:txBody>
            <a:bodyPr/>
            <a:lstStyle/>
            <a:p>
              <a:endParaRPr lang="en-US"/>
            </a:p>
          </p:txBody>
        </p:sp>
        <p:sp>
          <p:nvSpPr>
            <p:cNvPr id="21532" name="Text Box 15"/>
            <p:cNvSpPr txBox="1">
              <a:spLocks noChangeArrowheads="1"/>
            </p:cNvSpPr>
            <p:nvPr/>
          </p:nvSpPr>
          <p:spPr bwMode="auto">
            <a:xfrm>
              <a:off x="4513" y="2502"/>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1533" name="Text Box 16"/>
            <p:cNvSpPr txBox="1">
              <a:spLocks noChangeArrowheads="1"/>
            </p:cNvSpPr>
            <p:nvPr/>
          </p:nvSpPr>
          <p:spPr bwMode="auto">
            <a:xfrm>
              <a:off x="4501" y="2447"/>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1534" name="Text Box 17"/>
            <p:cNvSpPr txBox="1">
              <a:spLocks noChangeArrowheads="1"/>
            </p:cNvSpPr>
            <p:nvPr/>
          </p:nvSpPr>
          <p:spPr bwMode="auto">
            <a:xfrm>
              <a:off x="4626" y="250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1535" name="Text Box 18"/>
            <p:cNvSpPr txBox="1">
              <a:spLocks noChangeArrowheads="1"/>
            </p:cNvSpPr>
            <p:nvPr/>
          </p:nvSpPr>
          <p:spPr bwMode="auto">
            <a:xfrm>
              <a:off x="4478" y="2446"/>
              <a:ext cx="86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wavenumber</a:t>
              </a:r>
            </a:p>
          </p:txBody>
        </p:sp>
        <p:sp>
          <p:nvSpPr>
            <p:cNvPr id="21536" name="Text Box 19"/>
            <p:cNvSpPr txBox="1">
              <a:spLocks noChangeArrowheads="1"/>
            </p:cNvSpPr>
            <p:nvPr/>
          </p:nvSpPr>
          <p:spPr bwMode="auto">
            <a:xfrm flipV="1">
              <a:off x="408" y="845"/>
              <a:ext cx="308" cy="1354"/>
            </a:xfrm>
            <a:prstGeom prst="rect">
              <a:avLst/>
            </a:prstGeom>
            <a:noFill/>
            <a:ln w="9525" algn="ctr">
              <a:noFill/>
              <a:miter lim="800000"/>
              <a:headEnd/>
              <a:tailEnd/>
            </a:ln>
          </p:spPr>
          <p:txBody>
            <a:bodyPr vert="eaVert">
              <a:spAutoFit/>
            </a:bodyPr>
            <a:lstStyle/>
            <a:p>
              <a:pPr eaLnBrk="0" hangingPunct="0"/>
              <a:r>
                <a:rPr lang="en-US" sz="2000" b="1">
                  <a:latin typeface="Times New Roman" pitchFamily="18" charset="0"/>
                </a:rPr>
                <a:t>Power Spectrum</a:t>
              </a:r>
            </a:p>
          </p:txBody>
        </p:sp>
      </p:grpSp>
      <p:grpSp>
        <p:nvGrpSpPr>
          <p:cNvPr id="57364" name="Group 20"/>
          <p:cNvGrpSpPr>
            <a:grpSpLocks/>
          </p:cNvGrpSpPr>
          <p:nvPr/>
        </p:nvGrpSpPr>
        <p:grpSpPr bwMode="auto">
          <a:xfrm>
            <a:off x="1368425" y="1844675"/>
            <a:ext cx="5764213" cy="3998913"/>
            <a:chOff x="1542" y="1138"/>
            <a:chExt cx="3631" cy="2519"/>
          </a:xfrm>
        </p:grpSpPr>
        <p:sp>
          <p:nvSpPr>
            <p:cNvPr id="21514" name="AutoShape 21"/>
            <p:cNvSpPr>
              <a:spLocks noChangeArrowheads="1"/>
            </p:cNvSpPr>
            <p:nvPr/>
          </p:nvSpPr>
          <p:spPr bwMode="auto">
            <a:xfrm>
              <a:off x="3923" y="2659"/>
              <a:ext cx="204" cy="703"/>
            </a:xfrm>
            <a:prstGeom prst="upArrow">
              <a:avLst>
                <a:gd name="adj1" fmla="val 50000"/>
                <a:gd name="adj2" fmla="val 86152"/>
              </a:avLst>
            </a:prstGeom>
            <a:solidFill>
              <a:schemeClr val="accent1"/>
            </a:solidFill>
            <a:ln w="9525" algn="ctr">
              <a:solidFill>
                <a:schemeClr val="tx1"/>
              </a:solidFill>
              <a:miter lim="800000"/>
              <a:headEnd/>
              <a:tailEnd/>
            </a:ln>
          </p:spPr>
          <p:txBody>
            <a:bodyPr vert="eaVert" wrap="none" anchor="ctr"/>
            <a:lstStyle/>
            <a:p>
              <a:pPr eaLnBrk="0" hangingPunct="0"/>
              <a:endParaRPr lang="en-US"/>
            </a:p>
          </p:txBody>
        </p:sp>
        <p:sp>
          <p:nvSpPr>
            <p:cNvPr id="21515" name="Text Box 22"/>
            <p:cNvSpPr txBox="1">
              <a:spLocks noChangeArrowheads="1"/>
            </p:cNvSpPr>
            <p:nvPr/>
          </p:nvSpPr>
          <p:spPr bwMode="auto">
            <a:xfrm>
              <a:off x="2948" y="3407"/>
              <a:ext cx="2189" cy="250"/>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Magnetic dissipation scales,  </a:t>
              </a:r>
              <a:r>
                <a:rPr lang="el-GR" sz="2000">
                  <a:latin typeface="Times New Roman" pitchFamily="18" charset="0"/>
                  <a:cs typeface="Times New Roman" pitchFamily="18" charset="0"/>
                </a:rPr>
                <a:t>λ </a:t>
              </a:r>
              <a:r>
                <a:rPr lang="el-GR" sz="2000" baseline="-25000">
                  <a:latin typeface="Times New Roman" pitchFamily="18" charset="0"/>
                  <a:cs typeface="Times New Roman" pitchFamily="18" charset="0"/>
                </a:rPr>
                <a:t>η</a:t>
              </a:r>
              <a:r>
                <a:rPr lang="en-US" sz="2000" baseline="-25000">
                  <a:latin typeface="Times New Roman" pitchFamily="18" charset="0"/>
                  <a:cs typeface="Times New Roman" pitchFamily="18" charset="0"/>
                </a:rPr>
                <a:t> </a:t>
              </a:r>
              <a:endParaRPr lang="el-GR" sz="2000">
                <a:latin typeface="Times New Roman" pitchFamily="18" charset="0"/>
                <a:cs typeface="Times New Roman" pitchFamily="18" charset="0"/>
              </a:endParaRPr>
            </a:p>
          </p:txBody>
        </p:sp>
        <p:sp>
          <p:nvSpPr>
            <p:cNvPr id="21516" name="Line 23"/>
            <p:cNvSpPr>
              <a:spLocks noChangeShapeType="1"/>
            </p:cNvSpPr>
            <p:nvPr/>
          </p:nvSpPr>
          <p:spPr bwMode="auto">
            <a:xfrm>
              <a:off x="1542" y="1275"/>
              <a:ext cx="930" cy="0"/>
            </a:xfrm>
            <a:prstGeom prst="line">
              <a:avLst/>
            </a:prstGeom>
            <a:noFill/>
            <a:ln w="22225">
              <a:solidFill>
                <a:schemeClr val="hlink"/>
              </a:solidFill>
              <a:round/>
              <a:headEnd/>
              <a:tailEnd/>
            </a:ln>
          </p:spPr>
          <p:txBody>
            <a:bodyPr/>
            <a:lstStyle/>
            <a:p>
              <a:endParaRPr lang="en-US"/>
            </a:p>
          </p:txBody>
        </p:sp>
        <p:sp>
          <p:nvSpPr>
            <p:cNvPr id="21517" name="Line 24"/>
            <p:cNvSpPr>
              <a:spLocks noChangeShapeType="1"/>
            </p:cNvSpPr>
            <p:nvPr/>
          </p:nvSpPr>
          <p:spPr bwMode="auto">
            <a:xfrm>
              <a:off x="2472" y="1275"/>
              <a:ext cx="1474" cy="341"/>
            </a:xfrm>
            <a:prstGeom prst="line">
              <a:avLst/>
            </a:prstGeom>
            <a:noFill/>
            <a:ln w="22225">
              <a:solidFill>
                <a:schemeClr val="hlink"/>
              </a:solidFill>
              <a:round/>
              <a:headEnd/>
              <a:tailEnd/>
            </a:ln>
          </p:spPr>
          <p:txBody>
            <a:bodyPr/>
            <a:lstStyle/>
            <a:p>
              <a:endParaRPr lang="en-US"/>
            </a:p>
          </p:txBody>
        </p:sp>
        <p:sp>
          <p:nvSpPr>
            <p:cNvPr id="21518" name="Freeform 25"/>
            <p:cNvSpPr>
              <a:spLocks/>
            </p:cNvSpPr>
            <p:nvPr/>
          </p:nvSpPr>
          <p:spPr bwMode="auto">
            <a:xfrm>
              <a:off x="3946" y="1616"/>
              <a:ext cx="726" cy="748"/>
            </a:xfrm>
            <a:custGeom>
              <a:avLst/>
              <a:gdLst>
                <a:gd name="T0" fmla="*/ 0 w 726"/>
                <a:gd name="T1" fmla="*/ 0 h 748"/>
                <a:gd name="T2" fmla="*/ 136 w 726"/>
                <a:gd name="T3" fmla="*/ 68 h 748"/>
                <a:gd name="T4" fmla="*/ 249 w 726"/>
                <a:gd name="T5" fmla="*/ 158 h 748"/>
                <a:gd name="T6" fmla="*/ 363 w 726"/>
                <a:gd name="T7" fmla="*/ 272 h 748"/>
                <a:gd name="T8" fmla="*/ 499 w 726"/>
                <a:gd name="T9" fmla="*/ 431 h 748"/>
                <a:gd name="T10" fmla="*/ 590 w 726"/>
                <a:gd name="T11" fmla="*/ 544 h 748"/>
                <a:gd name="T12" fmla="*/ 680 w 726"/>
                <a:gd name="T13" fmla="*/ 680 h 748"/>
                <a:gd name="T14" fmla="*/ 726 w 726"/>
                <a:gd name="T15" fmla="*/ 748 h 748"/>
                <a:gd name="T16" fmla="*/ 0 60000 65536"/>
                <a:gd name="T17" fmla="*/ 0 60000 65536"/>
                <a:gd name="T18" fmla="*/ 0 60000 65536"/>
                <a:gd name="T19" fmla="*/ 0 60000 65536"/>
                <a:gd name="T20" fmla="*/ 0 60000 65536"/>
                <a:gd name="T21" fmla="*/ 0 60000 65536"/>
                <a:gd name="T22" fmla="*/ 0 60000 65536"/>
                <a:gd name="T23" fmla="*/ 0 60000 65536"/>
                <a:gd name="T24" fmla="*/ 0 w 726"/>
                <a:gd name="T25" fmla="*/ 0 h 748"/>
                <a:gd name="T26" fmla="*/ 726 w 726"/>
                <a:gd name="T27" fmla="*/ 748 h 748"/>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26" h="748">
                  <a:moveTo>
                    <a:pt x="0" y="0"/>
                  </a:moveTo>
                  <a:cubicBezTo>
                    <a:pt x="47" y="21"/>
                    <a:pt x="94" y="42"/>
                    <a:pt x="136" y="68"/>
                  </a:cubicBezTo>
                  <a:cubicBezTo>
                    <a:pt x="178" y="94"/>
                    <a:pt x="211" y="124"/>
                    <a:pt x="249" y="158"/>
                  </a:cubicBezTo>
                  <a:cubicBezTo>
                    <a:pt x="287" y="192"/>
                    <a:pt x="321" y="226"/>
                    <a:pt x="363" y="272"/>
                  </a:cubicBezTo>
                  <a:cubicBezTo>
                    <a:pt x="405" y="318"/>
                    <a:pt x="461" y="386"/>
                    <a:pt x="499" y="431"/>
                  </a:cubicBezTo>
                  <a:cubicBezTo>
                    <a:pt x="537" y="476"/>
                    <a:pt x="560" y="503"/>
                    <a:pt x="590" y="544"/>
                  </a:cubicBezTo>
                  <a:cubicBezTo>
                    <a:pt x="620" y="585"/>
                    <a:pt x="657" y="646"/>
                    <a:pt x="680" y="680"/>
                  </a:cubicBezTo>
                  <a:cubicBezTo>
                    <a:pt x="703" y="714"/>
                    <a:pt x="714" y="731"/>
                    <a:pt x="726" y="748"/>
                  </a:cubicBezTo>
                </a:path>
              </a:pathLst>
            </a:custGeom>
            <a:noFill/>
            <a:ln w="22225" cap="flat" cmpd="sng">
              <a:solidFill>
                <a:schemeClr val="hlink"/>
              </a:solidFill>
              <a:prstDash val="solid"/>
              <a:round/>
              <a:headEnd/>
              <a:tailEnd/>
            </a:ln>
          </p:spPr>
          <p:txBody>
            <a:bodyPr/>
            <a:lstStyle/>
            <a:p>
              <a:endParaRPr lang="en-US"/>
            </a:p>
          </p:txBody>
        </p:sp>
        <p:sp>
          <p:nvSpPr>
            <p:cNvPr id="21519" name="Text Box 26"/>
            <p:cNvSpPr txBox="1">
              <a:spLocks noChangeArrowheads="1"/>
            </p:cNvSpPr>
            <p:nvPr/>
          </p:nvSpPr>
          <p:spPr bwMode="auto">
            <a:xfrm>
              <a:off x="5057" y="2455"/>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1520" name="Text Box 27"/>
            <p:cNvSpPr txBox="1">
              <a:spLocks noChangeArrowheads="1"/>
            </p:cNvSpPr>
            <p:nvPr/>
          </p:nvSpPr>
          <p:spPr bwMode="auto">
            <a:xfrm>
              <a:off x="5045" y="240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7372" name="Text Box 28"/>
            <p:cNvSpPr txBox="1">
              <a:spLocks noChangeArrowheads="1"/>
            </p:cNvSpPr>
            <p:nvPr/>
          </p:nvSpPr>
          <p:spPr bwMode="auto">
            <a:xfrm>
              <a:off x="3502" y="1138"/>
              <a:ext cx="1461" cy="250"/>
            </a:xfrm>
            <a:prstGeom prst="rect">
              <a:avLst/>
            </a:prstGeom>
            <a:noFill/>
            <a:ln w="9525" algn="ctr">
              <a:noFill/>
              <a:miter lim="800000"/>
              <a:headEnd/>
              <a:tailEnd/>
            </a:ln>
            <a:effectLst/>
          </p:spPr>
          <p:txBody>
            <a:bodyPr wrap="none">
              <a:spAutoFit/>
            </a:bodyPr>
            <a:lstStyle/>
            <a:p>
              <a:pPr eaLnBrk="0" hangingPunct="0">
                <a:defRPr/>
              </a:pPr>
              <a:r>
                <a:rPr lang="en-US" sz="2000" b="1">
                  <a:solidFill>
                    <a:srgbClr val="FF0000"/>
                  </a:solidFill>
                  <a:effectLst>
                    <a:outerShdw blurRad="38100" dist="38100" dir="2700000" algn="tl">
                      <a:srgbClr val="000000"/>
                    </a:outerShdw>
                  </a:effectLst>
                  <a:latin typeface="Times New Roman" pitchFamily="18" charset="0"/>
                </a:rPr>
                <a:t>Magnetic Spectrum</a:t>
              </a:r>
            </a:p>
          </p:txBody>
        </p:sp>
        <p:sp>
          <p:nvSpPr>
            <p:cNvPr id="21522" name="Freeform 29"/>
            <p:cNvSpPr>
              <a:spLocks/>
            </p:cNvSpPr>
            <p:nvPr/>
          </p:nvSpPr>
          <p:spPr bwMode="auto">
            <a:xfrm>
              <a:off x="3992" y="1632"/>
              <a:ext cx="24" cy="928"/>
            </a:xfrm>
            <a:custGeom>
              <a:avLst/>
              <a:gdLst>
                <a:gd name="T0" fmla="*/ 0 w 24"/>
                <a:gd name="T1" fmla="*/ 0 h 928"/>
                <a:gd name="T2" fmla="*/ 24 w 24"/>
                <a:gd name="T3" fmla="*/ 928 h 928"/>
                <a:gd name="T4" fmla="*/ 0 60000 65536"/>
                <a:gd name="T5" fmla="*/ 0 60000 65536"/>
                <a:gd name="T6" fmla="*/ 0 w 24"/>
                <a:gd name="T7" fmla="*/ 0 h 928"/>
                <a:gd name="T8" fmla="*/ 24 w 24"/>
                <a:gd name="T9" fmla="*/ 928 h 928"/>
              </a:gdLst>
              <a:ahLst/>
              <a:cxnLst>
                <a:cxn ang="T4">
                  <a:pos x="T0" y="T1"/>
                </a:cxn>
                <a:cxn ang="T5">
                  <a:pos x="T2" y="T3"/>
                </a:cxn>
              </a:cxnLst>
              <a:rect l="T6" t="T7" r="T8" b="T9"/>
              <a:pathLst>
                <a:path w="24" h="928">
                  <a:moveTo>
                    <a:pt x="0" y="0"/>
                  </a:moveTo>
                  <a:lnTo>
                    <a:pt x="24" y="928"/>
                  </a:lnTo>
                </a:path>
              </a:pathLst>
            </a:custGeom>
            <a:noFill/>
            <a:ln w="9525" cap="flat" cmpd="sng">
              <a:solidFill>
                <a:schemeClr val="tx1"/>
              </a:solidFill>
              <a:prstDash val="solid"/>
              <a:round/>
              <a:headEnd type="none" w="med" len="med"/>
              <a:tailEnd type="triangle" w="med" len="med"/>
            </a:ln>
          </p:spPr>
          <p:txBody>
            <a:bodyPr/>
            <a:lstStyle/>
            <a:p>
              <a:endParaRPr lang="en-US"/>
            </a:p>
          </p:txBody>
        </p:sp>
      </p:grpSp>
      <p:sp>
        <p:nvSpPr>
          <p:cNvPr id="57374" name="Text Box 30"/>
          <p:cNvSpPr txBox="1">
            <a:spLocks noChangeArrowheads="1"/>
          </p:cNvSpPr>
          <p:nvPr/>
        </p:nvSpPr>
        <p:spPr bwMode="auto">
          <a:xfrm>
            <a:off x="1825625" y="5765800"/>
            <a:ext cx="5256213" cy="701675"/>
          </a:xfrm>
          <a:prstGeom prst="rect">
            <a:avLst/>
          </a:prstGeom>
          <a:noFill/>
          <a:ln w="9525" algn="ctr">
            <a:noFill/>
            <a:miter lim="800000"/>
            <a:headEnd/>
            <a:tailEnd/>
          </a:ln>
          <a:effectLst/>
        </p:spPr>
        <p:txBody>
          <a:bodyPr>
            <a:spAutoFit/>
          </a:bodyPr>
          <a:lstStyle/>
          <a:p>
            <a:pPr eaLnBrk="0" hangingPunct="0">
              <a:defRPr/>
            </a:pPr>
            <a:r>
              <a:rPr lang="en-US" sz="2000" b="1" i="1">
                <a:solidFill>
                  <a:srgbClr val="EDF97F"/>
                </a:solidFill>
                <a:effectLst>
                  <a:outerShdw blurRad="38100" dist="38100" dir="2700000" algn="tl">
                    <a:srgbClr val="000000"/>
                  </a:outerShdw>
                </a:effectLst>
                <a:latin typeface="Times New Roman" pitchFamily="18" charset="0"/>
              </a:rPr>
              <a:t>Case of High Prandtl number, Pr= </a:t>
            </a:r>
            <a:r>
              <a:rPr lang="el-GR" sz="2000" b="1" i="1">
                <a:solidFill>
                  <a:srgbClr val="EDF97F"/>
                </a:solidFill>
                <a:effectLst>
                  <a:outerShdw blurRad="38100" dist="38100" dir="2700000" algn="tl">
                    <a:srgbClr val="000000"/>
                  </a:outerShdw>
                </a:effectLst>
                <a:latin typeface="Times New Roman" pitchFamily="18" charset="0"/>
              </a:rPr>
              <a:t>λ </a:t>
            </a:r>
            <a:r>
              <a:rPr lang="el-GR" sz="2000" b="1" i="1" baseline="-25000">
                <a:solidFill>
                  <a:srgbClr val="EDF97F"/>
                </a:solidFill>
                <a:effectLst>
                  <a:outerShdw blurRad="38100" dist="38100" dir="2700000" algn="tl">
                    <a:srgbClr val="000000"/>
                  </a:outerShdw>
                </a:effectLst>
                <a:latin typeface="Times New Roman" pitchFamily="18" charset="0"/>
              </a:rPr>
              <a:t>ν</a:t>
            </a:r>
            <a:r>
              <a:rPr lang="en-US" sz="2000" b="1" i="1" baseline="-25000">
                <a:solidFill>
                  <a:srgbClr val="EDF97F"/>
                </a:solidFill>
                <a:effectLst>
                  <a:outerShdw blurRad="38100" dist="38100" dir="2700000" algn="tl">
                    <a:srgbClr val="000000"/>
                  </a:outerShdw>
                </a:effectLst>
                <a:latin typeface="Times New Roman" pitchFamily="18" charset="0"/>
              </a:rPr>
              <a:t> </a:t>
            </a:r>
            <a:r>
              <a:rPr lang="en-US" sz="2000" b="1" i="1">
                <a:solidFill>
                  <a:srgbClr val="EDF97F"/>
                </a:solidFill>
                <a:effectLst>
                  <a:outerShdw blurRad="38100" dist="38100" dir="2700000" algn="tl">
                    <a:srgbClr val="000000"/>
                  </a:outerShdw>
                </a:effectLst>
                <a:latin typeface="Times New Roman" pitchFamily="18" charset="0"/>
              </a:rPr>
              <a:t>/ </a:t>
            </a:r>
            <a:r>
              <a:rPr lang="el-GR" sz="2000" b="1" i="1">
                <a:solidFill>
                  <a:srgbClr val="EDF97F"/>
                </a:solidFill>
                <a:effectLst>
                  <a:outerShdw blurRad="38100" dist="38100" dir="2700000" algn="tl">
                    <a:srgbClr val="000000"/>
                  </a:outerShdw>
                </a:effectLst>
                <a:latin typeface="Times New Roman" pitchFamily="18" charset="0"/>
              </a:rPr>
              <a:t>λ </a:t>
            </a:r>
            <a:r>
              <a:rPr lang="el-GR" sz="2000" b="1" i="1" baseline="-25000">
                <a:solidFill>
                  <a:srgbClr val="EDF97F"/>
                </a:solidFill>
                <a:effectLst>
                  <a:outerShdw blurRad="38100" dist="38100" dir="2700000" algn="tl">
                    <a:srgbClr val="000000"/>
                  </a:outerShdw>
                </a:effectLst>
                <a:latin typeface="Times New Roman" pitchFamily="18" charset="0"/>
              </a:rPr>
              <a:t>η</a:t>
            </a:r>
            <a:r>
              <a:rPr lang="en-US" sz="2000" b="1" i="1">
                <a:solidFill>
                  <a:srgbClr val="EDF97F"/>
                </a:solidFill>
                <a:effectLst>
                  <a:outerShdw blurRad="38100" dist="38100" dir="2700000" algn="tl">
                    <a:srgbClr val="000000"/>
                  </a:outerShdw>
                </a:effectLst>
                <a:latin typeface="Times New Roman" pitchFamily="18" charset="0"/>
              </a:rPr>
              <a:t> &gt;&gt; 1 Small-scale dynamo action is ensured</a:t>
            </a:r>
          </a:p>
        </p:txBody>
      </p:sp>
      <p:sp>
        <p:nvSpPr>
          <p:cNvPr id="21511" name="Text Box 31"/>
          <p:cNvSpPr txBox="1">
            <a:spLocks noChangeArrowheads="1"/>
          </p:cNvSpPr>
          <p:nvPr/>
        </p:nvSpPr>
        <p:spPr bwMode="auto">
          <a:xfrm>
            <a:off x="6208713" y="749300"/>
            <a:ext cx="2476500" cy="915988"/>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Batchelor 1959</a:t>
            </a:r>
          </a:p>
          <a:p>
            <a:pPr eaLnBrk="0" hangingPunct="0"/>
            <a:r>
              <a:rPr lang="en-US">
                <a:latin typeface="Times New Roman" pitchFamily="18" charset="0"/>
              </a:rPr>
              <a:t>Nakagawa &amp; Priest 1973</a:t>
            </a:r>
          </a:p>
          <a:p>
            <a:pPr eaLnBrk="0" hangingPunct="0"/>
            <a:r>
              <a:rPr lang="en-US">
                <a:latin typeface="Times New Roman" pitchFamily="18" charset="0"/>
              </a:rPr>
              <a:t>Schekochinin+ 2003</a:t>
            </a:r>
          </a:p>
        </p:txBody>
      </p:sp>
      <p:sp>
        <p:nvSpPr>
          <p:cNvPr id="21512"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1513"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7364"/>
                                        </p:tgtEl>
                                        <p:attrNameLst>
                                          <p:attrName>style.visibility</p:attrName>
                                        </p:attrNameLst>
                                      </p:cBhvr>
                                      <p:to>
                                        <p:strVal val="visible"/>
                                      </p:to>
                                    </p:set>
                                    <p:animEffect transition="in" filter="blinds(horizontal)">
                                      <p:cBhvr>
                                        <p:cTn id="7" dur="500"/>
                                        <p:tgtEl>
                                          <p:spTgt spid="57364"/>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7374"/>
                                        </p:tgtEl>
                                        <p:attrNameLst>
                                          <p:attrName>style.visibility</p:attrName>
                                        </p:attrNameLst>
                                      </p:cBhvr>
                                      <p:to>
                                        <p:strVal val="visible"/>
                                      </p:to>
                                    </p:set>
                                    <p:animEffect transition="in" filter="blinds(horizontal)">
                                      <p:cBhvr>
                                        <p:cTn id="12" dur="500"/>
                                        <p:tgtEl>
                                          <p:spTgt spid="573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7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AutoShape 2"/>
          <p:cNvSpPr>
            <a:spLocks noChangeArrowheads="1"/>
          </p:cNvSpPr>
          <p:nvPr/>
        </p:nvSpPr>
        <p:spPr bwMode="auto">
          <a:xfrm>
            <a:off x="4103688" y="4257675"/>
            <a:ext cx="323850" cy="684213"/>
          </a:xfrm>
          <a:prstGeom prst="upArrow">
            <a:avLst>
              <a:gd name="adj1" fmla="val 50000"/>
              <a:gd name="adj2" fmla="val 52819"/>
            </a:avLst>
          </a:prstGeom>
          <a:solidFill>
            <a:schemeClr val="accent1"/>
          </a:solidFill>
          <a:ln w="9525" algn="ctr">
            <a:solidFill>
              <a:schemeClr val="tx1"/>
            </a:solidFill>
            <a:miter lim="800000"/>
            <a:headEnd/>
            <a:tailEnd/>
          </a:ln>
        </p:spPr>
        <p:txBody>
          <a:bodyPr vert="eaVert" wrap="none" anchor="ctr"/>
          <a:lstStyle/>
          <a:p>
            <a:pPr eaLnBrk="0" hangingPunct="0"/>
            <a:endParaRPr lang="en-US"/>
          </a:p>
        </p:txBody>
      </p:sp>
      <p:sp>
        <p:nvSpPr>
          <p:cNvPr id="59395" name="Rectangle 3"/>
          <p:cNvSpPr>
            <a:spLocks noChangeArrowheads="1"/>
          </p:cNvSpPr>
          <p:nvPr/>
        </p:nvSpPr>
        <p:spPr bwMode="auto">
          <a:xfrm>
            <a:off x="1187450" y="0"/>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23555" name="Text Box 4"/>
          <p:cNvSpPr txBox="1">
            <a:spLocks noChangeArrowheads="1"/>
          </p:cNvSpPr>
          <p:nvPr/>
        </p:nvSpPr>
        <p:spPr bwMode="auto">
          <a:xfrm>
            <a:off x="1439863" y="5049838"/>
            <a:ext cx="3252787" cy="396875"/>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Kinetic dissipation scales , </a:t>
            </a:r>
            <a:r>
              <a:rPr lang="en-US" sz="2000" baseline="-25000">
                <a:latin typeface="Times New Roman" pitchFamily="18" charset="0"/>
              </a:rPr>
              <a:t> </a:t>
            </a:r>
            <a:r>
              <a:rPr lang="el-GR" sz="2000">
                <a:latin typeface="Times New Roman" pitchFamily="18" charset="0"/>
              </a:rPr>
              <a:t>λ </a:t>
            </a:r>
            <a:r>
              <a:rPr lang="el-GR" sz="2000" baseline="-25000">
                <a:latin typeface="Times New Roman" pitchFamily="18" charset="0"/>
                <a:cs typeface="Times New Roman" pitchFamily="18" charset="0"/>
              </a:rPr>
              <a:t>ν</a:t>
            </a:r>
            <a:endParaRPr lang="el-GR" sz="2000">
              <a:latin typeface="Times New Roman" pitchFamily="18" charset="0"/>
              <a:cs typeface="Times New Roman" pitchFamily="18" charset="0"/>
            </a:endParaRPr>
          </a:p>
        </p:txBody>
      </p:sp>
      <p:grpSp>
        <p:nvGrpSpPr>
          <p:cNvPr id="23556" name="Group 5"/>
          <p:cNvGrpSpPr>
            <a:grpSpLocks/>
          </p:cNvGrpSpPr>
          <p:nvPr/>
        </p:nvGrpSpPr>
        <p:grpSpPr bwMode="auto">
          <a:xfrm>
            <a:off x="647700" y="981075"/>
            <a:ext cx="7826375" cy="3751263"/>
            <a:chOff x="408" y="618"/>
            <a:chExt cx="4930" cy="2363"/>
          </a:xfrm>
        </p:grpSpPr>
        <p:sp>
          <p:nvSpPr>
            <p:cNvPr id="23570" name="Freeform 6"/>
            <p:cNvSpPr>
              <a:spLocks/>
            </p:cNvSpPr>
            <p:nvPr/>
          </p:nvSpPr>
          <p:spPr bwMode="auto">
            <a:xfrm>
              <a:off x="1240" y="2887"/>
              <a:ext cx="2660" cy="17"/>
            </a:xfrm>
            <a:custGeom>
              <a:avLst/>
              <a:gdLst>
                <a:gd name="T0" fmla="*/ 2660 w 2660"/>
                <a:gd name="T1" fmla="*/ 0 h 17"/>
                <a:gd name="T2" fmla="*/ 0 w 2660"/>
                <a:gd name="T3" fmla="*/ 17 h 17"/>
                <a:gd name="T4" fmla="*/ 0 60000 65536"/>
                <a:gd name="T5" fmla="*/ 0 60000 65536"/>
                <a:gd name="T6" fmla="*/ 0 w 2660"/>
                <a:gd name="T7" fmla="*/ 0 h 17"/>
                <a:gd name="T8" fmla="*/ 2660 w 2660"/>
                <a:gd name="T9" fmla="*/ 17 h 17"/>
              </a:gdLst>
              <a:ahLst/>
              <a:cxnLst>
                <a:cxn ang="T4">
                  <a:pos x="T0" y="T1"/>
                </a:cxn>
                <a:cxn ang="T5">
                  <a:pos x="T2" y="T3"/>
                </a:cxn>
              </a:cxnLst>
              <a:rect l="T6" t="T7" r="T8" b="T9"/>
              <a:pathLst>
                <a:path w="2660" h="17">
                  <a:moveTo>
                    <a:pt x="2660" y="0"/>
                  </a:moveTo>
                  <a:lnTo>
                    <a:pt x="0" y="17"/>
                  </a:lnTo>
                </a:path>
              </a:pathLst>
            </a:custGeom>
            <a:noFill/>
            <a:ln w="9525">
              <a:solidFill>
                <a:schemeClr val="tx1"/>
              </a:solidFill>
              <a:round/>
              <a:headEnd/>
              <a:tailEnd type="triangle" w="med" len="med"/>
            </a:ln>
          </p:spPr>
          <p:txBody>
            <a:bodyPr/>
            <a:lstStyle/>
            <a:p>
              <a:endParaRPr lang="en-US"/>
            </a:p>
          </p:txBody>
        </p:sp>
        <p:sp>
          <p:nvSpPr>
            <p:cNvPr id="23571" name="Text Box 7"/>
            <p:cNvSpPr txBox="1">
              <a:spLocks noChangeArrowheads="1"/>
            </p:cNvSpPr>
            <p:nvPr/>
          </p:nvSpPr>
          <p:spPr bwMode="auto">
            <a:xfrm>
              <a:off x="3969" y="2750"/>
              <a:ext cx="84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Spatial scale</a:t>
              </a:r>
            </a:p>
          </p:txBody>
        </p:sp>
        <p:sp>
          <p:nvSpPr>
            <p:cNvPr id="23572" name="Line 8"/>
            <p:cNvSpPr>
              <a:spLocks noChangeShapeType="1"/>
            </p:cNvSpPr>
            <p:nvPr/>
          </p:nvSpPr>
          <p:spPr bwMode="auto">
            <a:xfrm>
              <a:off x="839" y="619"/>
              <a:ext cx="0" cy="1996"/>
            </a:xfrm>
            <a:prstGeom prst="line">
              <a:avLst/>
            </a:prstGeom>
            <a:noFill/>
            <a:ln w="9525">
              <a:solidFill>
                <a:schemeClr val="tx1"/>
              </a:solidFill>
              <a:round/>
              <a:headEnd/>
              <a:tailEnd/>
            </a:ln>
          </p:spPr>
          <p:txBody>
            <a:bodyPr/>
            <a:lstStyle/>
            <a:p>
              <a:endParaRPr lang="en-US"/>
            </a:p>
          </p:txBody>
        </p:sp>
        <p:sp>
          <p:nvSpPr>
            <p:cNvPr id="23573" name="Line 9"/>
            <p:cNvSpPr>
              <a:spLocks noChangeShapeType="1"/>
            </p:cNvSpPr>
            <p:nvPr/>
          </p:nvSpPr>
          <p:spPr bwMode="auto">
            <a:xfrm>
              <a:off x="839" y="2615"/>
              <a:ext cx="3606" cy="0"/>
            </a:xfrm>
            <a:prstGeom prst="line">
              <a:avLst/>
            </a:prstGeom>
            <a:noFill/>
            <a:ln w="9525">
              <a:solidFill>
                <a:schemeClr val="tx1"/>
              </a:solidFill>
              <a:round/>
              <a:headEnd/>
              <a:tailEnd/>
            </a:ln>
          </p:spPr>
          <p:txBody>
            <a:bodyPr/>
            <a:lstStyle/>
            <a:p>
              <a:endParaRPr lang="en-US"/>
            </a:p>
          </p:txBody>
        </p:sp>
        <p:sp>
          <p:nvSpPr>
            <p:cNvPr id="23574" name="Line 10"/>
            <p:cNvSpPr>
              <a:spLocks noChangeShapeType="1"/>
            </p:cNvSpPr>
            <p:nvPr/>
          </p:nvSpPr>
          <p:spPr bwMode="auto">
            <a:xfrm>
              <a:off x="975" y="687"/>
              <a:ext cx="1724" cy="1157"/>
            </a:xfrm>
            <a:prstGeom prst="line">
              <a:avLst/>
            </a:prstGeom>
            <a:noFill/>
            <a:ln w="22225">
              <a:solidFill>
                <a:srgbClr val="00CC00"/>
              </a:solidFill>
              <a:round/>
              <a:headEnd/>
              <a:tailEnd/>
            </a:ln>
          </p:spPr>
          <p:txBody>
            <a:bodyPr/>
            <a:lstStyle/>
            <a:p>
              <a:endParaRPr lang="en-US"/>
            </a:p>
          </p:txBody>
        </p:sp>
        <p:sp>
          <p:nvSpPr>
            <p:cNvPr id="23575" name="Freeform 11"/>
            <p:cNvSpPr>
              <a:spLocks/>
            </p:cNvSpPr>
            <p:nvPr/>
          </p:nvSpPr>
          <p:spPr bwMode="auto">
            <a:xfrm>
              <a:off x="2699" y="1844"/>
              <a:ext cx="295" cy="635"/>
            </a:xfrm>
            <a:custGeom>
              <a:avLst/>
              <a:gdLst>
                <a:gd name="T0" fmla="*/ 0 w 295"/>
                <a:gd name="T1" fmla="*/ 0 h 635"/>
                <a:gd name="T2" fmla="*/ 113 w 295"/>
                <a:gd name="T3" fmla="*/ 136 h 635"/>
                <a:gd name="T4" fmla="*/ 181 w 295"/>
                <a:gd name="T5" fmla="*/ 272 h 635"/>
                <a:gd name="T6" fmla="*/ 227 w 295"/>
                <a:gd name="T7" fmla="*/ 386 h 635"/>
                <a:gd name="T8" fmla="*/ 249 w 295"/>
                <a:gd name="T9" fmla="*/ 454 h 635"/>
                <a:gd name="T10" fmla="*/ 295 w 295"/>
                <a:gd name="T11" fmla="*/ 635 h 635"/>
                <a:gd name="T12" fmla="*/ 0 60000 65536"/>
                <a:gd name="T13" fmla="*/ 0 60000 65536"/>
                <a:gd name="T14" fmla="*/ 0 60000 65536"/>
                <a:gd name="T15" fmla="*/ 0 60000 65536"/>
                <a:gd name="T16" fmla="*/ 0 60000 65536"/>
                <a:gd name="T17" fmla="*/ 0 60000 65536"/>
                <a:gd name="T18" fmla="*/ 0 w 295"/>
                <a:gd name="T19" fmla="*/ 0 h 635"/>
                <a:gd name="T20" fmla="*/ 295 w 295"/>
                <a:gd name="T21" fmla="*/ 635 h 635"/>
              </a:gdLst>
              <a:ahLst/>
              <a:cxnLst>
                <a:cxn ang="T12">
                  <a:pos x="T0" y="T1"/>
                </a:cxn>
                <a:cxn ang="T13">
                  <a:pos x="T2" y="T3"/>
                </a:cxn>
                <a:cxn ang="T14">
                  <a:pos x="T4" y="T5"/>
                </a:cxn>
                <a:cxn ang="T15">
                  <a:pos x="T6" y="T7"/>
                </a:cxn>
                <a:cxn ang="T16">
                  <a:pos x="T8" y="T9"/>
                </a:cxn>
                <a:cxn ang="T17">
                  <a:pos x="T10" y="T11"/>
                </a:cxn>
              </a:cxnLst>
              <a:rect l="T18" t="T19" r="T20" b="T21"/>
              <a:pathLst>
                <a:path w="295" h="635">
                  <a:moveTo>
                    <a:pt x="0" y="0"/>
                  </a:moveTo>
                  <a:cubicBezTo>
                    <a:pt x="41" y="45"/>
                    <a:pt x="83" y="91"/>
                    <a:pt x="113" y="136"/>
                  </a:cubicBezTo>
                  <a:cubicBezTo>
                    <a:pt x="143" y="181"/>
                    <a:pt x="162" y="230"/>
                    <a:pt x="181" y="272"/>
                  </a:cubicBezTo>
                  <a:cubicBezTo>
                    <a:pt x="200" y="314"/>
                    <a:pt x="216" y="356"/>
                    <a:pt x="227" y="386"/>
                  </a:cubicBezTo>
                  <a:cubicBezTo>
                    <a:pt x="238" y="416"/>
                    <a:pt x="238" y="413"/>
                    <a:pt x="249" y="454"/>
                  </a:cubicBezTo>
                  <a:cubicBezTo>
                    <a:pt x="260" y="495"/>
                    <a:pt x="287" y="605"/>
                    <a:pt x="295" y="635"/>
                  </a:cubicBezTo>
                </a:path>
              </a:pathLst>
            </a:custGeom>
            <a:noFill/>
            <a:ln w="22225" cap="flat" cmpd="sng">
              <a:solidFill>
                <a:srgbClr val="00CC00"/>
              </a:solidFill>
              <a:prstDash val="solid"/>
              <a:round/>
              <a:headEnd/>
              <a:tailEnd/>
            </a:ln>
          </p:spPr>
          <p:txBody>
            <a:bodyPr/>
            <a:lstStyle/>
            <a:p>
              <a:endParaRPr lang="en-US"/>
            </a:p>
          </p:txBody>
        </p:sp>
        <p:sp>
          <p:nvSpPr>
            <p:cNvPr id="23576" name="Freeform 12"/>
            <p:cNvSpPr>
              <a:spLocks/>
            </p:cNvSpPr>
            <p:nvPr/>
          </p:nvSpPr>
          <p:spPr bwMode="auto">
            <a:xfrm>
              <a:off x="2676" y="1844"/>
              <a:ext cx="20" cy="771"/>
            </a:xfrm>
            <a:custGeom>
              <a:avLst/>
              <a:gdLst>
                <a:gd name="T0" fmla="*/ 0 w 20"/>
                <a:gd name="T1" fmla="*/ 0 h 771"/>
                <a:gd name="T2" fmla="*/ 20 w 20"/>
                <a:gd name="T3" fmla="*/ 771 h 771"/>
                <a:gd name="T4" fmla="*/ 0 60000 65536"/>
                <a:gd name="T5" fmla="*/ 0 60000 65536"/>
                <a:gd name="T6" fmla="*/ 0 w 20"/>
                <a:gd name="T7" fmla="*/ 0 h 771"/>
                <a:gd name="T8" fmla="*/ 20 w 20"/>
                <a:gd name="T9" fmla="*/ 771 h 771"/>
              </a:gdLst>
              <a:ahLst/>
              <a:cxnLst>
                <a:cxn ang="T4">
                  <a:pos x="T0" y="T1"/>
                </a:cxn>
                <a:cxn ang="T5">
                  <a:pos x="T2" y="T3"/>
                </a:cxn>
              </a:cxnLst>
              <a:rect l="T6" t="T7" r="T8" b="T9"/>
              <a:pathLst>
                <a:path w="20" h="771">
                  <a:moveTo>
                    <a:pt x="0" y="0"/>
                  </a:moveTo>
                  <a:lnTo>
                    <a:pt x="20" y="771"/>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59405" name="Text Box 13"/>
            <p:cNvSpPr txBox="1">
              <a:spLocks noChangeArrowheads="1"/>
            </p:cNvSpPr>
            <p:nvPr/>
          </p:nvSpPr>
          <p:spPr bwMode="auto">
            <a:xfrm>
              <a:off x="1303" y="618"/>
              <a:ext cx="1318" cy="250"/>
            </a:xfrm>
            <a:prstGeom prst="rect">
              <a:avLst/>
            </a:prstGeom>
            <a:noFill/>
            <a:ln w="9525" algn="ctr">
              <a:noFill/>
              <a:miter lim="800000"/>
              <a:headEnd/>
              <a:tailEnd/>
            </a:ln>
            <a:effectLst/>
          </p:spPr>
          <p:txBody>
            <a:bodyPr wrap="none">
              <a:spAutoFit/>
            </a:bodyPr>
            <a:lstStyle/>
            <a:p>
              <a:pPr eaLnBrk="0" hangingPunct="0">
                <a:defRPr/>
              </a:pPr>
              <a:r>
                <a:rPr lang="en-US" sz="2000" b="1">
                  <a:solidFill>
                    <a:srgbClr val="00CC00"/>
                  </a:solidFill>
                  <a:effectLst>
                    <a:outerShdw blurRad="38100" dist="38100" dir="2700000" algn="tl">
                      <a:srgbClr val="000000"/>
                    </a:outerShdw>
                  </a:effectLst>
                  <a:latin typeface="Times New Roman" pitchFamily="18" charset="0"/>
                </a:rPr>
                <a:t>Kinetic Spectrum</a:t>
              </a:r>
            </a:p>
          </p:txBody>
        </p:sp>
        <p:sp>
          <p:nvSpPr>
            <p:cNvPr id="23578" name="Line 14"/>
            <p:cNvSpPr>
              <a:spLocks noChangeShapeType="1"/>
            </p:cNvSpPr>
            <p:nvPr/>
          </p:nvSpPr>
          <p:spPr bwMode="auto">
            <a:xfrm>
              <a:off x="4400" y="2615"/>
              <a:ext cx="68" cy="0"/>
            </a:xfrm>
            <a:prstGeom prst="line">
              <a:avLst/>
            </a:prstGeom>
            <a:noFill/>
            <a:ln w="9525">
              <a:solidFill>
                <a:schemeClr val="tx1"/>
              </a:solidFill>
              <a:round/>
              <a:headEnd/>
              <a:tailEnd type="triangle" w="med" len="med"/>
            </a:ln>
          </p:spPr>
          <p:txBody>
            <a:bodyPr/>
            <a:lstStyle/>
            <a:p>
              <a:endParaRPr lang="en-US"/>
            </a:p>
          </p:txBody>
        </p:sp>
        <p:sp>
          <p:nvSpPr>
            <p:cNvPr id="23579" name="Text Box 15"/>
            <p:cNvSpPr txBox="1">
              <a:spLocks noChangeArrowheads="1"/>
            </p:cNvSpPr>
            <p:nvPr/>
          </p:nvSpPr>
          <p:spPr bwMode="auto">
            <a:xfrm>
              <a:off x="4513" y="2502"/>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3580" name="Text Box 16"/>
            <p:cNvSpPr txBox="1">
              <a:spLocks noChangeArrowheads="1"/>
            </p:cNvSpPr>
            <p:nvPr/>
          </p:nvSpPr>
          <p:spPr bwMode="auto">
            <a:xfrm>
              <a:off x="4501" y="2447"/>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3581" name="Text Box 17"/>
            <p:cNvSpPr txBox="1">
              <a:spLocks noChangeArrowheads="1"/>
            </p:cNvSpPr>
            <p:nvPr/>
          </p:nvSpPr>
          <p:spPr bwMode="auto">
            <a:xfrm>
              <a:off x="4626" y="2500"/>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3582" name="Text Box 18"/>
            <p:cNvSpPr txBox="1">
              <a:spLocks noChangeArrowheads="1"/>
            </p:cNvSpPr>
            <p:nvPr/>
          </p:nvSpPr>
          <p:spPr bwMode="auto">
            <a:xfrm>
              <a:off x="4478" y="2446"/>
              <a:ext cx="860" cy="231"/>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wavenumber</a:t>
              </a:r>
            </a:p>
          </p:txBody>
        </p:sp>
        <p:sp>
          <p:nvSpPr>
            <p:cNvPr id="23583" name="Text Box 19"/>
            <p:cNvSpPr txBox="1">
              <a:spLocks noChangeArrowheads="1"/>
            </p:cNvSpPr>
            <p:nvPr/>
          </p:nvSpPr>
          <p:spPr bwMode="auto">
            <a:xfrm flipV="1">
              <a:off x="408" y="845"/>
              <a:ext cx="308" cy="1354"/>
            </a:xfrm>
            <a:prstGeom prst="rect">
              <a:avLst/>
            </a:prstGeom>
            <a:noFill/>
            <a:ln w="9525" algn="ctr">
              <a:noFill/>
              <a:miter lim="800000"/>
              <a:headEnd/>
              <a:tailEnd/>
            </a:ln>
          </p:spPr>
          <p:txBody>
            <a:bodyPr vert="eaVert">
              <a:spAutoFit/>
            </a:bodyPr>
            <a:lstStyle/>
            <a:p>
              <a:pPr eaLnBrk="0" hangingPunct="0"/>
              <a:r>
                <a:rPr lang="en-US" sz="2000" b="1">
                  <a:latin typeface="Times New Roman" pitchFamily="18" charset="0"/>
                </a:rPr>
                <a:t>Power Spectrum</a:t>
              </a:r>
            </a:p>
          </p:txBody>
        </p:sp>
      </p:grpSp>
      <p:sp>
        <p:nvSpPr>
          <p:cNvPr id="59412" name="Text Box 20"/>
          <p:cNvSpPr txBox="1">
            <a:spLocks noChangeArrowheads="1"/>
          </p:cNvSpPr>
          <p:nvPr/>
        </p:nvSpPr>
        <p:spPr bwMode="auto">
          <a:xfrm>
            <a:off x="1812925" y="5600700"/>
            <a:ext cx="5256213" cy="701675"/>
          </a:xfrm>
          <a:prstGeom prst="rect">
            <a:avLst/>
          </a:prstGeom>
          <a:noFill/>
          <a:ln w="9525" algn="ctr">
            <a:noFill/>
            <a:miter lim="800000"/>
            <a:headEnd/>
            <a:tailEnd/>
          </a:ln>
          <a:effectLst/>
        </p:spPr>
        <p:txBody>
          <a:bodyPr>
            <a:spAutoFit/>
          </a:bodyPr>
          <a:lstStyle/>
          <a:p>
            <a:pPr eaLnBrk="0" hangingPunct="0">
              <a:defRPr/>
            </a:pPr>
            <a:r>
              <a:rPr lang="en-US" sz="2000" b="1" i="1">
                <a:solidFill>
                  <a:srgbClr val="CCECFF"/>
                </a:solidFill>
                <a:effectLst>
                  <a:outerShdw blurRad="38100" dist="38100" dir="2700000" algn="tl">
                    <a:srgbClr val="000000"/>
                  </a:outerShdw>
                </a:effectLst>
                <a:latin typeface="Times New Roman" pitchFamily="18" charset="0"/>
              </a:rPr>
              <a:t>Case of Low Prandtl number, Pr= </a:t>
            </a:r>
            <a:r>
              <a:rPr lang="el-GR" sz="2000" b="1" i="1">
                <a:solidFill>
                  <a:srgbClr val="CCECFF"/>
                </a:solidFill>
                <a:effectLst>
                  <a:outerShdw blurRad="38100" dist="38100" dir="2700000" algn="tl">
                    <a:srgbClr val="000000"/>
                  </a:outerShdw>
                </a:effectLst>
                <a:latin typeface="Times New Roman" pitchFamily="18" charset="0"/>
              </a:rPr>
              <a:t>λ </a:t>
            </a:r>
            <a:r>
              <a:rPr lang="el-GR" sz="2000" b="1" i="1" baseline="-25000">
                <a:solidFill>
                  <a:srgbClr val="CCECFF"/>
                </a:solidFill>
                <a:effectLst>
                  <a:outerShdw blurRad="38100" dist="38100" dir="2700000" algn="tl">
                    <a:srgbClr val="000000"/>
                  </a:outerShdw>
                </a:effectLst>
                <a:latin typeface="Times New Roman" pitchFamily="18" charset="0"/>
              </a:rPr>
              <a:t>ν</a:t>
            </a:r>
            <a:r>
              <a:rPr lang="en-US" sz="2000" b="1" i="1" baseline="-25000">
                <a:solidFill>
                  <a:srgbClr val="CCECFF"/>
                </a:solidFill>
                <a:effectLst>
                  <a:outerShdw blurRad="38100" dist="38100" dir="2700000" algn="tl">
                    <a:srgbClr val="000000"/>
                  </a:outerShdw>
                </a:effectLst>
                <a:latin typeface="Times New Roman" pitchFamily="18" charset="0"/>
              </a:rPr>
              <a:t> </a:t>
            </a:r>
            <a:r>
              <a:rPr lang="en-US" sz="2000" b="1" i="1">
                <a:solidFill>
                  <a:srgbClr val="CCECFF"/>
                </a:solidFill>
                <a:effectLst>
                  <a:outerShdw blurRad="38100" dist="38100" dir="2700000" algn="tl">
                    <a:srgbClr val="000000"/>
                  </a:outerShdw>
                </a:effectLst>
                <a:latin typeface="Times New Roman" pitchFamily="18" charset="0"/>
              </a:rPr>
              <a:t>/ </a:t>
            </a:r>
            <a:r>
              <a:rPr lang="el-GR" sz="2000" b="1" i="1">
                <a:solidFill>
                  <a:srgbClr val="CCECFF"/>
                </a:solidFill>
                <a:effectLst>
                  <a:outerShdw blurRad="38100" dist="38100" dir="2700000" algn="tl">
                    <a:srgbClr val="000000"/>
                  </a:outerShdw>
                </a:effectLst>
                <a:latin typeface="Times New Roman" pitchFamily="18" charset="0"/>
              </a:rPr>
              <a:t>λ </a:t>
            </a:r>
            <a:r>
              <a:rPr lang="el-GR" sz="2000" b="1" i="1" baseline="-25000">
                <a:solidFill>
                  <a:srgbClr val="CCECFF"/>
                </a:solidFill>
                <a:effectLst>
                  <a:outerShdw blurRad="38100" dist="38100" dir="2700000" algn="tl">
                    <a:srgbClr val="000000"/>
                  </a:outerShdw>
                </a:effectLst>
                <a:latin typeface="Times New Roman" pitchFamily="18" charset="0"/>
              </a:rPr>
              <a:t>η</a:t>
            </a:r>
            <a:r>
              <a:rPr lang="en-US" sz="2000" b="1" i="1">
                <a:solidFill>
                  <a:srgbClr val="CCECFF"/>
                </a:solidFill>
                <a:effectLst>
                  <a:outerShdw blurRad="38100" dist="38100" dir="2700000" algn="tl">
                    <a:srgbClr val="000000"/>
                  </a:outerShdw>
                </a:effectLst>
                <a:latin typeface="Times New Roman" pitchFamily="18" charset="0"/>
              </a:rPr>
              <a:t> &lt;&lt;1 Small-scale dynamo action is questionable</a:t>
            </a:r>
          </a:p>
        </p:txBody>
      </p:sp>
      <p:grpSp>
        <p:nvGrpSpPr>
          <p:cNvPr id="59413" name="Group 21"/>
          <p:cNvGrpSpPr>
            <a:grpSpLocks/>
          </p:cNvGrpSpPr>
          <p:nvPr/>
        </p:nvGrpSpPr>
        <p:grpSpPr bwMode="auto">
          <a:xfrm>
            <a:off x="1403350" y="2024063"/>
            <a:ext cx="6216650" cy="2457450"/>
            <a:chOff x="862" y="1162"/>
            <a:chExt cx="3916" cy="1548"/>
          </a:xfrm>
        </p:grpSpPr>
        <p:sp>
          <p:nvSpPr>
            <p:cNvPr id="23562" name="AutoShape 22"/>
            <p:cNvSpPr>
              <a:spLocks noChangeArrowheads="1"/>
            </p:cNvSpPr>
            <p:nvPr/>
          </p:nvSpPr>
          <p:spPr bwMode="auto">
            <a:xfrm rot="-6741009">
              <a:off x="2574" y="1584"/>
              <a:ext cx="204" cy="1247"/>
            </a:xfrm>
            <a:prstGeom prst="upArrow">
              <a:avLst>
                <a:gd name="adj1" fmla="val 50000"/>
                <a:gd name="adj2" fmla="val 152819"/>
              </a:avLst>
            </a:prstGeom>
            <a:solidFill>
              <a:schemeClr val="accent1"/>
            </a:solidFill>
            <a:ln w="9525" algn="ctr">
              <a:solidFill>
                <a:schemeClr val="tx1"/>
              </a:solidFill>
              <a:miter lim="800000"/>
              <a:headEnd/>
              <a:tailEnd/>
            </a:ln>
          </p:spPr>
          <p:txBody>
            <a:bodyPr vert="eaVert" wrap="none" anchor="ctr"/>
            <a:lstStyle/>
            <a:p>
              <a:pPr eaLnBrk="0" hangingPunct="0"/>
              <a:endParaRPr lang="en-US"/>
            </a:p>
          </p:txBody>
        </p:sp>
        <p:sp>
          <p:nvSpPr>
            <p:cNvPr id="23563" name="Text Box 23"/>
            <p:cNvSpPr txBox="1">
              <a:spLocks noChangeArrowheads="1"/>
            </p:cNvSpPr>
            <p:nvPr/>
          </p:nvSpPr>
          <p:spPr bwMode="auto">
            <a:xfrm>
              <a:off x="3288" y="1525"/>
              <a:ext cx="1490" cy="442"/>
            </a:xfrm>
            <a:prstGeom prst="rect">
              <a:avLst/>
            </a:prstGeom>
            <a:noFill/>
            <a:ln w="9525" algn="ctr">
              <a:noFill/>
              <a:miter lim="800000"/>
              <a:headEnd/>
              <a:tailEnd/>
            </a:ln>
          </p:spPr>
          <p:txBody>
            <a:bodyPr wrap="none">
              <a:spAutoFit/>
            </a:bodyPr>
            <a:lstStyle/>
            <a:p>
              <a:pPr eaLnBrk="0" hangingPunct="0"/>
              <a:r>
                <a:rPr lang="en-US" sz="2000">
                  <a:latin typeface="Times New Roman" pitchFamily="18" charset="0"/>
                </a:rPr>
                <a:t>Magnetic dissipation </a:t>
              </a:r>
            </a:p>
            <a:p>
              <a:pPr eaLnBrk="0" hangingPunct="0"/>
              <a:r>
                <a:rPr lang="en-US" sz="2000">
                  <a:latin typeface="Times New Roman" pitchFamily="18" charset="0"/>
                </a:rPr>
                <a:t>scales,  </a:t>
              </a:r>
              <a:r>
                <a:rPr lang="el-GR" sz="2000">
                  <a:latin typeface="Times New Roman" pitchFamily="18" charset="0"/>
                  <a:cs typeface="Times New Roman" pitchFamily="18" charset="0"/>
                </a:rPr>
                <a:t>λ </a:t>
              </a:r>
              <a:r>
                <a:rPr lang="el-GR" sz="2000" baseline="-25000">
                  <a:latin typeface="Times New Roman" pitchFamily="18" charset="0"/>
                  <a:cs typeface="Times New Roman" pitchFamily="18" charset="0"/>
                </a:rPr>
                <a:t>η</a:t>
              </a:r>
              <a:r>
                <a:rPr lang="en-US" sz="2000" baseline="-25000">
                  <a:latin typeface="Times New Roman" pitchFamily="18" charset="0"/>
                  <a:cs typeface="Times New Roman" pitchFamily="18" charset="0"/>
                </a:rPr>
                <a:t> </a:t>
              </a:r>
              <a:endParaRPr lang="el-GR" sz="2000">
                <a:latin typeface="Times New Roman" pitchFamily="18" charset="0"/>
                <a:cs typeface="Times New Roman" pitchFamily="18" charset="0"/>
              </a:endParaRPr>
            </a:p>
          </p:txBody>
        </p:sp>
        <p:sp>
          <p:nvSpPr>
            <p:cNvPr id="23564" name="Line 24"/>
            <p:cNvSpPr>
              <a:spLocks noChangeShapeType="1"/>
            </p:cNvSpPr>
            <p:nvPr/>
          </p:nvSpPr>
          <p:spPr bwMode="auto">
            <a:xfrm>
              <a:off x="862" y="1299"/>
              <a:ext cx="930" cy="0"/>
            </a:xfrm>
            <a:prstGeom prst="line">
              <a:avLst/>
            </a:prstGeom>
            <a:noFill/>
            <a:ln w="22225">
              <a:solidFill>
                <a:schemeClr val="hlink"/>
              </a:solidFill>
              <a:round/>
              <a:headEnd/>
              <a:tailEnd/>
            </a:ln>
          </p:spPr>
          <p:txBody>
            <a:bodyPr/>
            <a:lstStyle/>
            <a:p>
              <a:endParaRPr lang="en-US"/>
            </a:p>
          </p:txBody>
        </p:sp>
        <p:sp>
          <p:nvSpPr>
            <p:cNvPr id="23565" name="Text Box 25"/>
            <p:cNvSpPr txBox="1">
              <a:spLocks noChangeArrowheads="1"/>
            </p:cNvSpPr>
            <p:nvPr/>
          </p:nvSpPr>
          <p:spPr bwMode="auto">
            <a:xfrm>
              <a:off x="4377" y="2479"/>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23566" name="Text Box 26"/>
            <p:cNvSpPr txBox="1">
              <a:spLocks noChangeArrowheads="1"/>
            </p:cNvSpPr>
            <p:nvPr/>
          </p:nvSpPr>
          <p:spPr bwMode="auto">
            <a:xfrm>
              <a:off x="4365" y="2424"/>
              <a:ext cx="116" cy="231"/>
            </a:xfrm>
            <a:prstGeom prst="rect">
              <a:avLst/>
            </a:prstGeom>
            <a:noFill/>
            <a:ln w="9525" algn="ctr">
              <a:noFill/>
              <a:miter lim="800000"/>
              <a:headEnd/>
              <a:tailEnd/>
            </a:ln>
          </p:spPr>
          <p:txBody>
            <a:bodyPr wrap="none">
              <a:spAutoFit/>
            </a:bodyPr>
            <a:lstStyle/>
            <a:p>
              <a:pPr eaLnBrk="0" hangingPunct="0"/>
              <a:endParaRPr lang="en-US">
                <a:latin typeface="Times New Roman" pitchFamily="18" charset="0"/>
              </a:endParaRPr>
            </a:p>
          </p:txBody>
        </p:sp>
        <p:sp>
          <p:nvSpPr>
            <p:cNvPr id="59419" name="Text Box 27"/>
            <p:cNvSpPr txBox="1">
              <a:spLocks noChangeArrowheads="1"/>
            </p:cNvSpPr>
            <p:nvPr/>
          </p:nvSpPr>
          <p:spPr bwMode="auto">
            <a:xfrm>
              <a:off x="2822" y="1162"/>
              <a:ext cx="1461" cy="250"/>
            </a:xfrm>
            <a:prstGeom prst="rect">
              <a:avLst/>
            </a:prstGeom>
            <a:noFill/>
            <a:ln w="9525" algn="ctr">
              <a:noFill/>
              <a:miter lim="800000"/>
              <a:headEnd/>
              <a:tailEnd/>
            </a:ln>
            <a:effectLst/>
          </p:spPr>
          <p:txBody>
            <a:bodyPr wrap="none">
              <a:spAutoFit/>
            </a:bodyPr>
            <a:lstStyle/>
            <a:p>
              <a:pPr eaLnBrk="0" hangingPunct="0">
                <a:defRPr/>
              </a:pPr>
              <a:r>
                <a:rPr lang="en-US" sz="2000" b="1">
                  <a:solidFill>
                    <a:srgbClr val="FF0000"/>
                  </a:solidFill>
                  <a:effectLst>
                    <a:outerShdw blurRad="38100" dist="38100" dir="2700000" algn="tl">
                      <a:srgbClr val="000000"/>
                    </a:outerShdw>
                  </a:effectLst>
                  <a:latin typeface="Times New Roman" pitchFamily="18" charset="0"/>
                </a:rPr>
                <a:t>Magnetic Spectrum</a:t>
              </a:r>
            </a:p>
          </p:txBody>
        </p:sp>
        <p:sp>
          <p:nvSpPr>
            <p:cNvPr id="23568" name="Freeform 28"/>
            <p:cNvSpPr>
              <a:spLocks/>
            </p:cNvSpPr>
            <p:nvPr/>
          </p:nvSpPr>
          <p:spPr bwMode="auto">
            <a:xfrm>
              <a:off x="1944" y="1360"/>
              <a:ext cx="32" cy="1140"/>
            </a:xfrm>
            <a:custGeom>
              <a:avLst/>
              <a:gdLst>
                <a:gd name="T0" fmla="*/ 0 w 32"/>
                <a:gd name="T1" fmla="*/ 0 h 1140"/>
                <a:gd name="T2" fmla="*/ 32 w 32"/>
                <a:gd name="T3" fmla="*/ 1140 h 1140"/>
                <a:gd name="T4" fmla="*/ 0 60000 65536"/>
                <a:gd name="T5" fmla="*/ 0 60000 65536"/>
                <a:gd name="T6" fmla="*/ 0 w 32"/>
                <a:gd name="T7" fmla="*/ 0 h 1140"/>
                <a:gd name="T8" fmla="*/ 32 w 32"/>
                <a:gd name="T9" fmla="*/ 1140 h 1140"/>
              </a:gdLst>
              <a:ahLst/>
              <a:cxnLst>
                <a:cxn ang="T4">
                  <a:pos x="T0" y="T1"/>
                </a:cxn>
                <a:cxn ang="T5">
                  <a:pos x="T2" y="T3"/>
                </a:cxn>
              </a:cxnLst>
              <a:rect l="T6" t="T7" r="T8" b="T9"/>
              <a:pathLst>
                <a:path w="32" h="1140">
                  <a:moveTo>
                    <a:pt x="0" y="0"/>
                  </a:moveTo>
                  <a:lnTo>
                    <a:pt x="32" y="1140"/>
                  </a:lnTo>
                </a:path>
              </a:pathLst>
            </a:custGeom>
            <a:noFill/>
            <a:ln w="9525" cap="flat" cmpd="sng">
              <a:solidFill>
                <a:schemeClr val="tx1"/>
              </a:solidFill>
              <a:prstDash val="solid"/>
              <a:round/>
              <a:headEnd type="none" w="med" len="med"/>
              <a:tailEnd type="triangle" w="med" len="med"/>
            </a:ln>
          </p:spPr>
          <p:txBody>
            <a:bodyPr/>
            <a:lstStyle/>
            <a:p>
              <a:endParaRPr lang="en-US"/>
            </a:p>
          </p:txBody>
        </p:sp>
        <p:sp>
          <p:nvSpPr>
            <p:cNvPr id="23569" name="Freeform 29"/>
            <p:cNvSpPr>
              <a:spLocks/>
            </p:cNvSpPr>
            <p:nvPr/>
          </p:nvSpPr>
          <p:spPr bwMode="auto">
            <a:xfrm>
              <a:off x="1791" y="1299"/>
              <a:ext cx="769" cy="1093"/>
            </a:xfrm>
            <a:custGeom>
              <a:avLst/>
              <a:gdLst>
                <a:gd name="T0" fmla="*/ 0 w 769"/>
                <a:gd name="T1" fmla="*/ 0 h 1093"/>
                <a:gd name="T2" fmla="*/ 204 w 769"/>
                <a:gd name="T3" fmla="*/ 57 h 1093"/>
                <a:gd name="T4" fmla="*/ 386 w 769"/>
                <a:gd name="T5" fmla="*/ 203 h 1093"/>
                <a:gd name="T6" fmla="*/ 545 w 769"/>
                <a:gd name="T7" fmla="*/ 407 h 1093"/>
                <a:gd name="T8" fmla="*/ 657 w 769"/>
                <a:gd name="T9" fmla="*/ 687 h 1093"/>
                <a:gd name="T10" fmla="*/ 703 w 769"/>
                <a:gd name="T11" fmla="*/ 838 h 1093"/>
                <a:gd name="T12" fmla="*/ 769 w 769"/>
                <a:gd name="T13" fmla="*/ 1093 h 1093"/>
                <a:gd name="T14" fmla="*/ 0 60000 65536"/>
                <a:gd name="T15" fmla="*/ 0 60000 65536"/>
                <a:gd name="T16" fmla="*/ 0 60000 65536"/>
                <a:gd name="T17" fmla="*/ 0 60000 65536"/>
                <a:gd name="T18" fmla="*/ 0 60000 65536"/>
                <a:gd name="T19" fmla="*/ 0 60000 65536"/>
                <a:gd name="T20" fmla="*/ 0 60000 65536"/>
                <a:gd name="T21" fmla="*/ 0 w 769"/>
                <a:gd name="T22" fmla="*/ 0 h 1093"/>
                <a:gd name="T23" fmla="*/ 769 w 769"/>
                <a:gd name="T24" fmla="*/ 1093 h 109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69" h="1093">
                  <a:moveTo>
                    <a:pt x="0" y="0"/>
                  </a:moveTo>
                  <a:cubicBezTo>
                    <a:pt x="34" y="9"/>
                    <a:pt x="140" y="23"/>
                    <a:pt x="204" y="57"/>
                  </a:cubicBezTo>
                  <a:cubicBezTo>
                    <a:pt x="268" y="91"/>
                    <a:pt x="329" y="145"/>
                    <a:pt x="386" y="203"/>
                  </a:cubicBezTo>
                  <a:cubicBezTo>
                    <a:pt x="443" y="261"/>
                    <a:pt x="500" y="326"/>
                    <a:pt x="545" y="407"/>
                  </a:cubicBezTo>
                  <a:cubicBezTo>
                    <a:pt x="590" y="488"/>
                    <a:pt x="631" y="615"/>
                    <a:pt x="657" y="687"/>
                  </a:cubicBezTo>
                  <a:cubicBezTo>
                    <a:pt x="683" y="759"/>
                    <a:pt x="684" y="770"/>
                    <a:pt x="703" y="838"/>
                  </a:cubicBezTo>
                  <a:cubicBezTo>
                    <a:pt x="722" y="906"/>
                    <a:pt x="755" y="1040"/>
                    <a:pt x="769" y="1093"/>
                  </a:cubicBezTo>
                </a:path>
              </a:pathLst>
            </a:custGeom>
            <a:noFill/>
            <a:ln w="22225" cap="flat" cmpd="sng">
              <a:solidFill>
                <a:schemeClr val="hlink"/>
              </a:solidFill>
              <a:prstDash val="solid"/>
              <a:round/>
              <a:headEnd/>
              <a:tailEnd/>
            </a:ln>
          </p:spPr>
          <p:txBody>
            <a:bodyPr/>
            <a:lstStyle/>
            <a:p>
              <a:endParaRPr lang="en-US"/>
            </a:p>
          </p:txBody>
        </p:sp>
      </p:grpSp>
      <p:sp>
        <p:nvSpPr>
          <p:cNvPr id="23559" name="Text Box 30"/>
          <p:cNvSpPr txBox="1">
            <a:spLocks noChangeArrowheads="1"/>
          </p:cNvSpPr>
          <p:nvPr/>
        </p:nvSpPr>
        <p:spPr bwMode="auto">
          <a:xfrm>
            <a:off x="5832475" y="692150"/>
            <a:ext cx="2806700" cy="915988"/>
          </a:xfrm>
          <a:prstGeom prst="rect">
            <a:avLst/>
          </a:prstGeom>
          <a:noFill/>
          <a:ln w="9525" algn="ctr">
            <a:noFill/>
            <a:miter lim="800000"/>
            <a:headEnd/>
            <a:tailEnd/>
          </a:ln>
        </p:spPr>
        <p:txBody>
          <a:bodyPr wrap="none">
            <a:spAutoFit/>
          </a:bodyPr>
          <a:lstStyle/>
          <a:p>
            <a:pPr eaLnBrk="0" hangingPunct="0"/>
            <a:r>
              <a:rPr lang="en-US">
                <a:latin typeface="Times New Roman" pitchFamily="18" charset="0"/>
              </a:rPr>
              <a:t>Boldyrev and Cattaneo 2003</a:t>
            </a:r>
          </a:p>
          <a:p>
            <a:pPr eaLnBrk="0" hangingPunct="0"/>
            <a:r>
              <a:rPr lang="en-US">
                <a:latin typeface="Times New Roman" pitchFamily="18" charset="0"/>
              </a:rPr>
              <a:t>Iskavov +2007</a:t>
            </a:r>
          </a:p>
          <a:p>
            <a:pPr eaLnBrk="0" hangingPunct="0"/>
            <a:r>
              <a:rPr lang="en-US">
                <a:latin typeface="Times New Roman" pitchFamily="18" charset="0"/>
              </a:rPr>
              <a:t>Pietarila Graham + 2010</a:t>
            </a:r>
          </a:p>
        </p:txBody>
      </p:sp>
      <p:sp>
        <p:nvSpPr>
          <p:cNvPr id="23560"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3561"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59413"/>
                                        </p:tgtEl>
                                        <p:attrNameLst>
                                          <p:attrName>style.visibility</p:attrName>
                                        </p:attrNameLst>
                                      </p:cBhvr>
                                      <p:to>
                                        <p:strVal val="visible"/>
                                      </p:to>
                                    </p:set>
                                    <p:animEffect transition="in" filter="blinds(horizontal)">
                                      <p:cBhvr>
                                        <p:cTn id="7" dur="500"/>
                                        <p:tgtEl>
                                          <p:spTgt spid="5941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9412"/>
                                        </p:tgtEl>
                                        <p:attrNameLst>
                                          <p:attrName>style.visibility</p:attrName>
                                        </p:attrNameLst>
                                      </p:cBhvr>
                                      <p:to>
                                        <p:strVal val="visible"/>
                                      </p:to>
                                    </p:set>
                                    <p:animEffect transition="in" filter="blinds(horizontal)">
                                      <p:cBhvr>
                                        <p:cTn id="12" dur="500"/>
                                        <p:tgtEl>
                                          <p:spTgt spid="59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4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1443" name="Text Box 3"/>
          <p:cNvSpPr txBox="1">
            <a:spLocks noChangeArrowheads="1"/>
          </p:cNvSpPr>
          <p:nvPr/>
        </p:nvSpPr>
        <p:spPr bwMode="auto">
          <a:xfrm>
            <a:off x="2159000" y="728663"/>
            <a:ext cx="4008438" cy="519112"/>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AEFDE"/>
                </a:solidFill>
                <a:effectLst>
                  <a:outerShdw blurRad="38100" dist="38100" dir="2700000" algn="tl">
                    <a:srgbClr val="000000"/>
                  </a:outerShdw>
                </a:effectLst>
                <a:latin typeface="Times New Roman" pitchFamily="18" charset="0"/>
              </a:rPr>
              <a:t>Observed Velocity Spectra</a:t>
            </a:r>
          </a:p>
        </p:txBody>
      </p:sp>
      <p:pic>
        <p:nvPicPr>
          <p:cNvPr id="25603" name="Picture 4" descr="fig-Ek=Vel-All"/>
          <p:cNvPicPr>
            <a:picLocks noChangeAspect="1" noChangeArrowheads="1"/>
          </p:cNvPicPr>
          <p:nvPr/>
        </p:nvPicPr>
        <p:blipFill>
          <a:blip r:embed="rId3"/>
          <a:srcRect t="10925" r="6506" b="4593"/>
          <a:stretch>
            <a:fillRect/>
          </a:stretch>
        </p:blipFill>
        <p:spPr bwMode="auto">
          <a:xfrm>
            <a:off x="1655763" y="1341438"/>
            <a:ext cx="5903912" cy="4767262"/>
          </a:xfrm>
          <a:prstGeom prst="rect">
            <a:avLst/>
          </a:prstGeom>
          <a:solidFill>
            <a:srgbClr val="FFFFFF"/>
          </a:solidFill>
          <a:ln w="9525">
            <a:noFill/>
            <a:miter lim="800000"/>
            <a:headEnd/>
            <a:tailEnd/>
          </a:ln>
        </p:spPr>
      </p:pic>
      <p:sp>
        <p:nvSpPr>
          <p:cNvPr id="61445" name="Rectangle 5"/>
          <p:cNvSpPr>
            <a:spLocks noChangeArrowheads="1"/>
          </p:cNvSpPr>
          <p:nvPr/>
        </p:nvSpPr>
        <p:spPr bwMode="auto">
          <a:xfrm>
            <a:off x="4535488" y="1916113"/>
            <a:ext cx="288925" cy="1836737"/>
          </a:xfrm>
          <a:prstGeom prst="rect">
            <a:avLst/>
          </a:prstGeom>
          <a:solidFill>
            <a:schemeClr val="accent1">
              <a:alpha val="21960"/>
            </a:schemeClr>
          </a:solidFill>
          <a:ln w="9525" algn="ctr">
            <a:solidFill>
              <a:schemeClr val="tx1"/>
            </a:solidFill>
            <a:miter lim="800000"/>
            <a:headEnd/>
            <a:tailEnd/>
          </a:ln>
        </p:spPr>
        <p:txBody>
          <a:bodyPr wrap="none" anchor="ctr"/>
          <a:lstStyle/>
          <a:p>
            <a:pPr eaLnBrk="0" hangingPunct="0"/>
            <a:endParaRPr lang="en-US"/>
          </a:p>
        </p:txBody>
      </p:sp>
      <p:sp>
        <p:nvSpPr>
          <p:cNvPr id="25605"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5606"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1445"/>
                                        </p:tgtEl>
                                        <p:attrNameLst>
                                          <p:attrName>style.visibility</p:attrName>
                                        </p:attrNameLst>
                                      </p:cBhvr>
                                      <p:to>
                                        <p:strVal val="visible"/>
                                      </p:to>
                                    </p:set>
                                    <p:animEffect transition="in" filter="blinds(horizontal)">
                                      <p:cBhvr>
                                        <p:cTn id="7" dur="500"/>
                                        <p:tgtEl>
                                          <p:spTgt spid="614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3491" name="Text Box 3"/>
          <p:cNvSpPr txBox="1">
            <a:spLocks noChangeArrowheads="1"/>
          </p:cNvSpPr>
          <p:nvPr/>
        </p:nvSpPr>
        <p:spPr bwMode="auto">
          <a:xfrm>
            <a:off x="1943100" y="836613"/>
            <a:ext cx="4208463" cy="519112"/>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FFFFF"/>
                </a:solidFill>
                <a:effectLst>
                  <a:outerShdw blurRad="38100" dist="38100" dir="2700000" algn="tl">
                    <a:srgbClr val="000000"/>
                  </a:outerShdw>
                </a:effectLst>
                <a:latin typeface="Times New Roman" pitchFamily="18" charset="0"/>
              </a:rPr>
              <a:t>Observed Magnetic Spectra</a:t>
            </a:r>
          </a:p>
        </p:txBody>
      </p:sp>
      <p:pic>
        <p:nvPicPr>
          <p:cNvPr id="27651" name="Picture 4" descr="fig-Ek=Bz-NP"/>
          <p:cNvPicPr>
            <a:picLocks noChangeAspect="1" noChangeArrowheads="1"/>
          </p:cNvPicPr>
          <p:nvPr/>
        </p:nvPicPr>
        <p:blipFill>
          <a:blip r:embed="rId3"/>
          <a:srcRect t="10011" r="13193"/>
          <a:stretch>
            <a:fillRect/>
          </a:stretch>
        </p:blipFill>
        <p:spPr bwMode="auto">
          <a:xfrm>
            <a:off x="2124075" y="1665288"/>
            <a:ext cx="4679950" cy="4851400"/>
          </a:xfrm>
          <a:prstGeom prst="rect">
            <a:avLst/>
          </a:prstGeom>
          <a:solidFill>
            <a:srgbClr val="FFFFFF"/>
          </a:solidFill>
          <a:ln w="9525">
            <a:noFill/>
            <a:miter lim="800000"/>
            <a:headEnd/>
            <a:tailEnd/>
          </a:ln>
        </p:spPr>
      </p:pic>
      <p:pic>
        <p:nvPicPr>
          <p:cNvPr id="63493" name="Picture 5" descr="fig-Ek=Bz-NP+MDI"/>
          <p:cNvPicPr>
            <a:picLocks noChangeAspect="1" noChangeArrowheads="1"/>
          </p:cNvPicPr>
          <p:nvPr/>
        </p:nvPicPr>
        <p:blipFill>
          <a:blip r:embed="rId4"/>
          <a:srcRect t="10689" r="11867"/>
          <a:stretch>
            <a:fillRect/>
          </a:stretch>
        </p:blipFill>
        <p:spPr bwMode="auto">
          <a:xfrm>
            <a:off x="2124075" y="1700213"/>
            <a:ext cx="4751388" cy="4814887"/>
          </a:xfrm>
          <a:prstGeom prst="rect">
            <a:avLst/>
          </a:prstGeom>
          <a:solidFill>
            <a:srgbClr val="FFFFFF">
              <a:alpha val="50980"/>
            </a:srgbClr>
          </a:solidFill>
          <a:ln w="9525">
            <a:noFill/>
            <a:miter lim="800000"/>
            <a:headEnd/>
            <a:tailEnd/>
          </a:ln>
        </p:spPr>
      </p:pic>
      <p:pic>
        <p:nvPicPr>
          <p:cNvPr id="63494" name="Picture 6" descr="fig-Ek=Bz-NP+MDI+HMI"/>
          <p:cNvPicPr>
            <a:picLocks noChangeAspect="1" noChangeArrowheads="1"/>
          </p:cNvPicPr>
          <p:nvPr/>
        </p:nvPicPr>
        <p:blipFill>
          <a:blip r:embed="rId5"/>
          <a:srcRect t="12015" r="15842"/>
          <a:stretch>
            <a:fillRect/>
          </a:stretch>
        </p:blipFill>
        <p:spPr bwMode="auto">
          <a:xfrm>
            <a:off x="2124075" y="1773238"/>
            <a:ext cx="4537075" cy="4743450"/>
          </a:xfrm>
          <a:prstGeom prst="rect">
            <a:avLst/>
          </a:prstGeom>
          <a:solidFill>
            <a:srgbClr val="FFFFFF">
              <a:alpha val="50980"/>
            </a:srgbClr>
          </a:solidFill>
          <a:ln w="9525">
            <a:noFill/>
            <a:miter lim="800000"/>
            <a:headEnd/>
            <a:tailEnd/>
          </a:ln>
        </p:spPr>
      </p:pic>
      <p:pic>
        <p:nvPicPr>
          <p:cNvPr id="63495" name="Picture 7" descr="fig-Ek=Bz-NP+MDI+HMI+Hin"/>
          <p:cNvPicPr>
            <a:picLocks noChangeAspect="1" noChangeArrowheads="1"/>
          </p:cNvPicPr>
          <p:nvPr/>
        </p:nvPicPr>
        <p:blipFill>
          <a:blip r:embed="rId6"/>
          <a:srcRect t="12015" r="15195"/>
          <a:stretch>
            <a:fillRect/>
          </a:stretch>
        </p:blipFill>
        <p:spPr bwMode="auto">
          <a:xfrm>
            <a:off x="2124075" y="1773238"/>
            <a:ext cx="4572000" cy="4743450"/>
          </a:xfrm>
          <a:prstGeom prst="rect">
            <a:avLst/>
          </a:prstGeom>
          <a:solidFill>
            <a:srgbClr val="FFFFFF">
              <a:alpha val="56078"/>
            </a:srgbClr>
          </a:solidFill>
          <a:ln w="9525">
            <a:noFill/>
            <a:miter lim="800000"/>
            <a:headEnd/>
            <a:tailEnd/>
          </a:ln>
        </p:spPr>
      </p:pic>
      <p:sp>
        <p:nvSpPr>
          <p:cNvPr id="63496" name="Line 8"/>
          <p:cNvSpPr>
            <a:spLocks noChangeShapeType="1"/>
          </p:cNvSpPr>
          <p:nvPr/>
        </p:nvSpPr>
        <p:spPr bwMode="auto">
          <a:xfrm>
            <a:off x="3276600" y="3033713"/>
            <a:ext cx="3095625" cy="900112"/>
          </a:xfrm>
          <a:prstGeom prst="line">
            <a:avLst/>
          </a:prstGeom>
          <a:noFill/>
          <a:ln w="22225">
            <a:solidFill>
              <a:srgbClr val="000000"/>
            </a:solidFill>
            <a:prstDash val="dash"/>
            <a:round/>
            <a:headEnd/>
            <a:tailEnd/>
          </a:ln>
        </p:spPr>
        <p:txBody>
          <a:bodyPr/>
          <a:lstStyle/>
          <a:p>
            <a:endParaRPr lang="en-US"/>
          </a:p>
        </p:txBody>
      </p:sp>
      <p:sp>
        <p:nvSpPr>
          <p:cNvPr id="63497" name="Text Box 9"/>
          <p:cNvSpPr txBox="1">
            <a:spLocks noChangeArrowheads="1"/>
          </p:cNvSpPr>
          <p:nvPr/>
        </p:nvSpPr>
        <p:spPr bwMode="auto">
          <a:xfrm>
            <a:off x="5472113" y="3286125"/>
            <a:ext cx="422275" cy="290513"/>
          </a:xfrm>
          <a:prstGeom prst="rect">
            <a:avLst/>
          </a:prstGeom>
          <a:noFill/>
          <a:ln w="9525" algn="ctr">
            <a:noFill/>
            <a:miter lim="800000"/>
            <a:headEnd/>
            <a:tailEnd/>
          </a:ln>
        </p:spPr>
        <p:txBody>
          <a:bodyPr wrap="none">
            <a:spAutoFit/>
          </a:bodyPr>
          <a:lstStyle/>
          <a:p>
            <a:pPr eaLnBrk="0" hangingPunct="0"/>
            <a:r>
              <a:rPr lang="en-US" sz="2000" b="1" baseline="-25000">
                <a:latin typeface="Times New Roman" pitchFamily="18" charset="0"/>
              </a:rPr>
              <a:t>-</a:t>
            </a:r>
            <a:r>
              <a:rPr lang="en-US" sz="1600" b="1" baseline="-25000">
                <a:latin typeface="Times New Roman" pitchFamily="18" charset="0"/>
              </a:rPr>
              <a:t>1</a:t>
            </a:r>
            <a:r>
              <a:rPr lang="en-US" b="1" baseline="-25000">
                <a:latin typeface="Times New Roman" pitchFamily="18" charset="0"/>
              </a:rPr>
              <a:t>/</a:t>
            </a:r>
            <a:r>
              <a:rPr lang="en-US" sz="1600" b="1" baseline="-25000">
                <a:latin typeface="Times New Roman" pitchFamily="18" charset="0"/>
              </a:rPr>
              <a:t>3</a:t>
            </a:r>
          </a:p>
        </p:txBody>
      </p:sp>
      <p:sp>
        <p:nvSpPr>
          <p:cNvPr id="27657"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7658"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3493"/>
                                        </p:tgtEl>
                                        <p:attrNameLst>
                                          <p:attrName>style.visibility</p:attrName>
                                        </p:attrNameLst>
                                      </p:cBhvr>
                                      <p:to>
                                        <p:strVal val="visible"/>
                                      </p:to>
                                    </p:set>
                                    <p:animEffect transition="in" filter="blinds(horizontal)">
                                      <p:cBhvr>
                                        <p:cTn id="7" dur="500"/>
                                        <p:tgtEl>
                                          <p:spTgt spid="6349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63494"/>
                                        </p:tgtEl>
                                        <p:attrNameLst>
                                          <p:attrName>style.visibility</p:attrName>
                                        </p:attrNameLst>
                                      </p:cBhvr>
                                      <p:to>
                                        <p:strVal val="visible"/>
                                      </p:to>
                                    </p:set>
                                    <p:animEffect transition="in" filter="blinds(horizontal)">
                                      <p:cBhvr>
                                        <p:cTn id="12" dur="500"/>
                                        <p:tgtEl>
                                          <p:spTgt spid="6349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63495"/>
                                        </p:tgtEl>
                                        <p:attrNameLst>
                                          <p:attrName>style.visibility</p:attrName>
                                        </p:attrNameLst>
                                      </p:cBhvr>
                                      <p:to>
                                        <p:strVal val="visible"/>
                                      </p:to>
                                    </p:set>
                                    <p:animEffect transition="in" filter="blinds(horizontal)">
                                      <p:cBhvr>
                                        <p:cTn id="17" dur="500"/>
                                        <p:tgtEl>
                                          <p:spTgt spid="63495"/>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63496"/>
                                        </p:tgtEl>
                                        <p:attrNameLst>
                                          <p:attrName>style.visibility</p:attrName>
                                        </p:attrNameLst>
                                      </p:cBhvr>
                                      <p:to>
                                        <p:strVal val="visible"/>
                                      </p:to>
                                    </p:set>
                                    <p:anim calcmode="lin" valueType="num">
                                      <p:cBhvr additive="base">
                                        <p:cTn id="22" dur="500" fill="hold"/>
                                        <p:tgtEl>
                                          <p:spTgt spid="63496"/>
                                        </p:tgtEl>
                                        <p:attrNameLst>
                                          <p:attrName>ppt_x</p:attrName>
                                        </p:attrNameLst>
                                      </p:cBhvr>
                                      <p:tavLst>
                                        <p:tav tm="0">
                                          <p:val>
                                            <p:strVal val="#ppt_x"/>
                                          </p:val>
                                        </p:tav>
                                        <p:tav tm="100000">
                                          <p:val>
                                            <p:strVal val="#ppt_x"/>
                                          </p:val>
                                        </p:tav>
                                      </p:tavLst>
                                    </p:anim>
                                    <p:anim calcmode="lin" valueType="num">
                                      <p:cBhvr additive="base">
                                        <p:cTn id="23" dur="500" fill="hold"/>
                                        <p:tgtEl>
                                          <p:spTgt spid="6349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nodeType="clickEffect">
                                  <p:stCondLst>
                                    <p:cond delay="0"/>
                                  </p:stCondLst>
                                  <p:childTnLst>
                                    <p:set>
                                      <p:cBhvr>
                                        <p:cTn id="27" dur="1" fill="hold">
                                          <p:stCondLst>
                                            <p:cond delay="0"/>
                                          </p:stCondLst>
                                        </p:cTn>
                                        <p:tgtEl>
                                          <p:spTgt spid="63497">
                                            <p:txEl>
                                              <p:pRg st="0" end="0"/>
                                            </p:txEl>
                                          </p:spTgt>
                                        </p:tgtEl>
                                        <p:attrNameLst>
                                          <p:attrName>style.visibility</p:attrName>
                                        </p:attrNameLst>
                                      </p:cBhvr>
                                      <p:to>
                                        <p:strVal val="visible"/>
                                      </p:to>
                                    </p:set>
                                    <p:animEffect transition="in" filter="blinds(horizontal)">
                                      <p:cBhvr>
                                        <p:cTn id="28" dur="500"/>
                                        <p:tgtEl>
                                          <p:spTgt spid="634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5539" name="Text Box 3"/>
          <p:cNvSpPr txBox="1">
            <a:spLocks noChangeArrowheads="1"/>
          </p:cNvSpPr>
          <p:nvPr/>
        </p:nvSpPr>
        <p:spPr bwMode="auto">
          <a:xfrm>
            <a:off x="3384550" y="800100"/>
            <a:ext cx="1981200" cy="519113"/>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FFFFF"/>
                </a:solidFill>
                <a:effectLst>
                  <a:outerShdw blurRad="38100" dist="38100" dir="2700000" algn="tl">
                    <a:srgbClr val="000000"/>
                  </a:outerShdw>
                </a:effectLst>
                <a:latin typeface="Times New Roman" pitchFamily="18" charset="0"/>
              </a:rPr>
              <a:t>Comparison</a:t>
            </a:r>
          </a:p>
        </p:txBody>
      </p:sp>
      <p:pic>
        <p:nvPicPr>
          <p:cNvPr id="29699" name="Picture 4" descr="fig-Ek=Vel-NST"/>
          <p:cNvPicPr>
            <a:picLocks noChangeAspect="1" noChangeArrowheads="1"/>
          </p:cNvPicPr>
          <p:nvPr/>
        </p:nvPicPr>
        <p:blipFill>
          <a:blip r:embed="rId3"/>
          <a:srcRect t="9923" r="11278"/>
          <a:stretch>
            <a:fillRect/>
          </a:stretch>
        </p:blipFill>
        <p:spPr bwMode="auto">
          <a:xfrm>
            <a:off x="2376488" y="1341438"/>
            <a:ext cx="4783137" cy="4856162"/>
          </a:xfrm>
          <a:prstGeom prst="rect">
            <a:avLst/>
          </a:prstGeom>
          <a:solidFill>
            <a:srgbClr val="FFFFFF"/>
          </a:solidFill>
          <a:ln w="9525">
            <a:noFill/>
            <a:miter lim="800000"/>
            <a:headEnd/>
            <a:tailEnd/>
          </a:ln>
        </p:spPr>
      </p:pic>
      <p:sp>
        <p:nvSpPr>
          <p:cNvPr id="29700" name="Freeform 5"/>
          <p:cNvSpPr>
            <a:spLocks/>
          </p:cNvSpPr>
          <p:nvPr/>
        </p:nvSpPr>
        <p:spPr bwMode="auto">
          <a:xfrm>
            <a:off x="4108450" y="3168650"/>
            <a:ext cx="2298700" cy="655638"/>
          </a:xfrm>
          <a:custGeom>
            <a:avLst/>
            <a:gdLst>
              <a:gd name="T0" fmla="*/ 0 w 1448"/>
              <a:gd name="T1" fmla="*/ 0 h 413"/>
              <a:gd name="T2" fmla="*/ 2298700 w 1448"/>
              <a:gd name="T3" fmla="*/ 655638 h 413"/>
              <a:gd name="T4" fmla="*/ 0 60000 65536"/>
              <a:gd name="T5" fmla="*/ 0 60000 65536"/>
              <a:gd name="T6" fmla="*/ 0 w 1448"/>
              <a:gd name="T7" fmla="*/ 0 h 413"/>
              <a:gd name="T8" fmla="*/ 1448 w 1448"/>
              <a:gd name="T9" fmla="*/ 413 h 413"/>
            </a:gdLst>
            <a:ahLst/>
            <a:cxnLst>
              <a:cxn ang="T4">
                <a:pos x="T0" y="T1"/>
              </a:cxn>
              <a:cxn ang="T5">
                <a:pos x="T2" y="T3"/>
              </a:cxn>
            </a:cxnLst>
            <a:rect l="T6" t="T7" r="T8" b="T9"/>
            <a:pathLst>
              <a:path w="1448" h="413">
                <a:moveTo>
                  <a:pt x="0" y="0"/>
                </a:moveTo>
                <a:lnTo>
                  <a:pt x="1448" y="413"/>
                </a:lnTo>
              </a:path>
            </a:pathLst>
          </a:custGeom>
          <a:noFill/>
          <a:ln w="22225" cap="flat" cmpd="sng">
            <a:solidFill>
              <a:srgbClr val="000000"/>
            </a:solidFill>
            <a:prstDash val="dash"/>
            <a:round/>
            <a:headEnd type="none" w="med" len="med"/>
            <a:tailEnd type="none" w="med" len="med"/>
          </a:ln>
        </p:spPr>
        <p:txBody>
          <a:bodyPr/>
          <a:lstStyle/>
          <a:p>
            <a:endParaRPr lang="en-US"/>
          </a:p>
        </p:txBody>
      </p:sp>
      <p:sp>
        <p:nvSpPr>
          <p:cNvPr id="29701"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29702"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ChangeArrowheads="1"/>
          </p:cNvSpPr>
          <p:nvPr/>
        </p:nvSpPr>
        <p:spPr bwMode="auto">
          <a:xfrm>
            <a:off x="1150938" y="269875"/>
            <a:ext cx="6731000" cy="579438"/>
          </a:xfrm>
          <a:prstGeom prst="rect">
            <a:avLst/>
          </a:prstGeom>
          <a:noFill/>
          <a:ln w="9525" algn="ctr">
            <a:noFill/>
            <a:miter lim="800000"/>
            <a:headEnd/>
            <a:tailEnd/>
          </a:ln>
          <a:effectLst/>
        </p:spPr>
        <p:txBody>
          <a:bodyPr wrap="none">
            <a:spAutoFit/>
          </a:bodyPr>
          <a:lstStyle/>
          <a:p>
            <a:pPr eaLnBrk="0" hangingPunct="0">
              <a:defRPr/>
            </a:pPr>
            <a:r>
              <a:rPr lang="en-US" sz="3200" b="1">
                <a:solidFill>
                  <a:schemeClr val="tx2"/>
                </a:solidFill>
                <a:effectLst>
                  <a:outerShdw blurRad="38100" dist="38100" dir="2700000" algn="tl">
                    <a:srgbClr val="000000"/>
                  </a:outerShdw>
                </a:effectLst>
                <a:latin typeface="Times New Roman" pitchFamily="18" charset="0"/>
              </a:rPr>
              <a:t>Kinetic and Magnetic Energy Spectra</a:t>
            </a:r>
          </a:p>
        </p:txBody>
      </p:sp>
      <p:sp>
        <p:nvSpPr>
          <p:cNvPr id="67587" name="Text Box 3"/>
          <p:cNvSpPr txBox="1">
            <a:spLocks noChangeArrowheads="1"/>
          </p:cNvSpPr>
          <p:nvPr/>
        </p:nvSpPr>
        <p:spPr bwMode="auto">
          <a:xfrm>
            <a:off x="3384550" y="800100"/>
            <a:ext cx="1981200" cy="519113"/>
          </a:xfrm>
          <a:prstGeom prst="rect">
            <a:avLst/>
          </a:prstGeom>
          <a:noFill/>
          <a:ln w="9525" algn="ctr">
            <a:noFill/>
            <a:miter lim="800000"/>
            <a:headEnd/>
            <a:tailEnd/>
          </a:ln>
          <a:effectLst/>
        </p:spPr>
        <p:txBody>
          <a:bodyPr wrap="none">
            <a:spAutoFit/>
          </a:bodyPr>
          <a:lstStyle/>
          <a:p>
            <a:pPr eaLnBrk="0" hangingPunct="0">
              <a:defRPr/>
            </a:pPr>
            <a:r>
              <a:rPr lang="en-US" sz="2800" b="1" i="1">
                <a:solidFill>
                  <a:srgbClr val="FFFFFF"/>
                </a:solidFill>
                <a:effectLst>
                  <a:outerShdw blurRad="38100" dist="38100" dir="2700000" algn="tl">
                    <a:srgbClr val="000000"/>
                  </a:outerShdw>
                </a:effectLst>
                <a:latin typeface="Times New Roman" pitchFamily="18" charset="0"/>
              </a:rPr>
              <a:t>Comparison</a:t>
            </a:r>
          </a:p>
        </p:txBody>
      </p:sp>
      <p:pic>
        <p:nvPicPr>
          <p:cNvPr id="31747" name="Picture 4" descr="fig-Ek=vx+vy+bz-Good"/>
          <p:cNvPicPr>
            <a:picLocks noChangeAspect="1" noChangeArrowheads="1"/>
          </p:cNvPicPr>
          <p:nvPr/>
        </p:nvPicPr>
        <p:blipFill>
          <a:blip r:embed="rId3"/>
          <a:srcRect t="21840" r="4976" b="4643"/>
          <a:stretch>
            <a:fillRect/>
          </a:stretch>
        </p:blipFill>
        <p:spPr bwMode="auto">
          <a:xfrm>
            <a:off x="1619250" y="1522413"/>
            <a:ext cx="6154738" cy="5076825"/>
          </a:xfrm>
          <a:prstGeom prst="rect">
            <a:avLst/>
          </a:prstGeom>
          <a:noFill/>
          <a:ln w="9525">
            <a:noFill/>
            <a:miter lim="800000"/>
            <a:headEnd/>
            <a:tailEnd/>
          </a:ln>
        </p:spPr>
      </p:pic>
      <p:sp>
        <p:nvSpPr>
          <p:cNvPr id="31748" name="Text Box 6"/>
          <p:cNvSpPr txBox="1">
            <a:spLocks noChangeArrowheads="1"/>
          </p:cNvSpPr>
          <p:nvPr/>
        </p:nvSpPr>
        <p:spPr bwMode="auto">
          <a:xfrm>
            <a:off x="3019425" y="4824413"/>
            <a:ext cx="184150" cy="366712"/>
          </a:xfrm>
          <a:prstGeom prst="rect">
            <a:avLst/>
          </a:prstGeom>
          <a:noFill/>
          <a:ln w="9525">
            <a:noFill/>
            <a:miter lim="800000"/>
            <a:headEnd/>
            <a:tailEnd/>
          </a:ln>
        </p:spPr>
        <p:txBody>
          <a:bodyPr wrap="none">
            <a:spAutoFit/>
          </a:bodyPr>
          <a:lstStyle/>
          <a:p>
            <a:endParaRPr lang="en-US"/>
          </a:p>
        </p:txBody>
      </p:sp>
      <p:grpSp>
        <p:nvGrpSpPr>
          <p:cNvPr id="31749" name="Group 8"/>
          <p:cNvGrpSpPr>
            <a:grpSpLocks/>
          </p:cNvGrpSpPr>
          <p:nvPr/>
        </p:nvGrpSpPr>
        <p:grpSpPr bwMode="auto">
          <a:xfrm>
            <a:off x="4908550" y="3870325"/>
            <a:ext cx="552450" cy="1857375"/>
            <a:chOff x="2924" y="2456"/>
            <a:chExt cx="348" cy="1170"/>
          </a:xfrm>
        </p:grpSpPr>
        <p:sp>
          <p:nvSpPr>
            <p:cNvPr id="31753" name="Line 5"/>
            <p:cNvSpPr>
              <a:spLocks noChangeShapeType="1"/>
            </p:cNvSpPr>
            <p:nvPr/>
          </p:nvSpPr>
          <p:spPr bwMode="auto">
            <a:xfrm flipV="1">
              <a:off x="3072" y="2456"/>
              <a:ext cx="0" cy="880"/>
            </a:xfrm>
            <a:prstGeom prst="line">
              <a:avLst/>
            </a:prstGeom>
            <a:noFill/>
            <a:ln w="25400">
              <a:solidFill>
                <a:schemeClr val="accent1"/>
              </a:solidFill>
              <a:round/>
              <a:headEnd/>
              <a:tailEnd type="triangle" w="med" len="med"/>
            </a:ln>
          </p:spPr>
          <p:txBody>
            <a:bodyPr/>
            <a:lstStyle/>
            <a:p>
              <a:endParaRPr lang="en-US"/>
            </a:p>
          </p:txBody>
        </p:sp>
        <p:sp>
          <p:nvSpPr>
            <p:cNvPr id="2" name="Text Box 7"/>
            <p:cNvSpPr txBox="1">
              <a:spLocks noChangeArrowheads="1"/>
            </p:cNvSpPr>
            <p:nvPr/>
          </p:nvSpPr>
          <p:spPr bwMode="auto">
            <a:xfrm>
              <a:off x="2924" y="3395"/>
              <a:ext cx="348" cy="231"/>
            </a:xfrm>
            <a:prstGeom prst="rect">
              <a:avLst/>
            </a:prstGeom>
            <a:noFill/>
            <a:ln w="9525">
              <a:noFill/>
              <a:miter lim="800000"/>
              <a:headEnd/>
              <a:tailEnd/>
            </a:ln>
          </p:spPr>
          <p:txBody>
            <a:bodyPr wrap="none">
              <a:spAutoFit/>
            </a:bodyPr>
            <a:lstStyle/>
            <a:p>
              <a:r>
                <a:rPr lang="el-GR">
                  <a:solidFill>
                    <a:schemeClr val="accent1"/>
                  </a:solidFill>
                  <a:cs typeface="Tahoma" pitchFamily="34" charset="0"/>
                </a:rPr>
                <a:t>λ</a:t>
              </a:r>
              <a:r>
                <a:rPr lang="el-GR" baseline="-25000">
                  <a:solidFill>
                    <a:schemeClr val="accent1"/>
                  </a:solidFill>
                  <a:latin typeface="ＭＳ Ｐゴシック"/>
                  <a:cs typeface="Tahoma" pitchFamily="34" charset="0"/>
                </a:rPr>
                <a:t>η</a:t>
              </a:r>
              <a:r>
                <a:rPr lang="en-US" baseline="-25000">
                  <a:solidFill>
                    <a:schemeClr val="accent1"/>
                  </a:solidFill>
                  <a:latin typeface="ＭＳ Ｐゴシック"/>
                  <a:cs typeface="Tahoma" pitchFamily="34" charset="0"/>
                </a:rPr>
                <a:t> </a:t>
              </a:r>
              <a:r>
                <a:rPr lang="en-US">
                  <a:solidFill>
                    <a:schemeClr val="accent1"/>
                  </a:solidFill>
                  <a:latin typeface="ＭＳ Ｐゴシック"/>
                  <a:cs typeface="Tahoma" pitchFamily="34" charset="0"/>
                </a:rPr>
                <a:t>?</a:t>
              </a:r>
            </a:p>
          </p:txBody>
        </p:sp>
      </p:grpSp>
      <p:sp>
        <p:nvSpPr>
          <p:cNvPr id="31754" name="Rectangle 10"/>
          <p:cNvSpPr>
            <a:spLocks noChangeArrowheads="1"/>
          </p:cNvSpPr>
          <p:nvPr/>
        </p:nvSpPr>
        <p:spPr bwMode="auto">
          <a:xfrm>
            <a:off x="4492625" y="5376863"/>
            <a:ext cx="1711325" cy="366712"/>
          </a:xfrm>
          <a:prstGeom prst="rect">
            <a:avLst/>
          </a:prstGeom>
          <a:solidFill>
            <a:schemeClr val="tx1"/>
          </a:solidFill>
          <a:ln w="9525">
            <a:noFill/>
            <a:miter lim="800000"/>
            <a:headEnd/>
            <a:tailEnd/>
          </a:ln>
        </p:spPr>
        <p:txBody>
          <a:bodyPr wrap="none">
            <a:spAutoFit/>
          </a:bodyPr>
          <a:lstStyle/>
          <a:p>
            <a:r>
              <a:rPr lang="el-GR">
                <a:solidFill>
                  <a:schemeClr val="accent1"/>
                </a:solidFill>
              </a:rPr>
              <a:t>λ</a:t>
            </a:r>
            <a:r>
              <a:rPr lang="el-GR" baseline="-25000">
                <a:solidFill>
                  <a:schemeClr val="accent1"/>
                </a:solidFill>
              </a:rPr>
              <a:t>η</a:t>
            </a:r>
            <a:r>
              <a:rPr lang="en-US">
                <a:solidFill>
                  <a:schemeClr val="accent1"/>
                </a:solidFill>
              </a:rPr>
              <a:t> </a:t>
            </a:r>
            <a:r>
              <a:rPr lang="en-US">
                <a:solidFill>
                  <a:schemeClr val="accent1"/>
                </a:solidFill>
                <a:cs typeface="Tahoma" pitchFamily="34" charset="0"/>
              </a:rPr>
              <a:t>~ </a:t>
            </a:r>
            <a:r>
              <a:rPr lang="el-GR">
                <a:solidFill>
                  <a:schemeClr val="accent1"/>
                </a:solidFill>
                <a:cs typeface="Tahoma" pitchFamily="34" charset="0"/>
              </a:rPr>
              <a:t>η</a:t>
            </a:r>
            <a:r>
              <a:rPr lang="en-US" baseline="30000">
                <a:solidFill>
                  <a:schemeClr val="accent1"/>
                </a:solidFill>
                <a:cs typeface="Tahoma" pitchFamily="34" charset="0"/>
              </a:rPr>
              <a:t>3/4</a:t>
            </a:r>
            <a:r>
              <a:rPr lang="en-US">
                <a:solidFill>
                  <a:schemeClr val="accent1"/>
                </a:solidFill>
                <a:cs typeface="Tahoma" pitchFamily="34" charset="0"/>
              </a:rPr>
              <a:t> = K</a:t>
            </a:r>
            <a:r>
              <a:rPr lang="en-US" baseline="30000">
                <a:solidFill>
                  <a:schemeClr val="accent1"/>
                </a:solidFill>
                <a:cs typeface="Tahoma" pitchFamily="34" charset="0"/>
              </a:rPr>
              <a:t>3/4</a:t>
            </a:r>
          </a:p>
        </p:txBody>
      </p:sp>
      <p:sp>
        <p:nvSpPr>
          <p:cNvPr id="31751" name="Footer Placeholder 8"/>
          <p:cNvSpPr txBox="1">
            <a:spLocks noGrp="1"/>
          </p:cNvSpPr>
          <p:nvPr/>
        </p:nvSpPr>
        <p:spPr bwMode="auto">
          <a:xfrm>
            <a:off x="3124200" y="6356350"/>
            <a:ext cx="2895600" cy="365125"/>
          </a:xfrm>
          <a:prstGeom prst="rect">
            <a:avLst/>
          </a:prstGeom>
          <a:noFill/>
          <a:ln w="9525">
            <a:noFill/>
            <a:miter lim="800000"/>
            <a:headEnd/>
            <a:tailEnd/>
          </a:ln>
        </p:spPr>
        <p:txBody>
          <a:bodyPr anchor="ctr"/>
          <a:lstStyle/>
          <a:p>
            <a:pPr algn="ctr"/>
            <a:r>
              <a:rPr lang="en-US" sz="1200">
                <a:latin typeface="Tw Cen MT" pitchFamily="34" charset="0"/>
              </a:rPr>
              <a:t>XXV IUGG/IAGA, Melbourne, Australia     </a:t>
            </a:r>
          </a:p>
        </p:txBody>
      </p:sp>
      <p:sp>
        <p:nvSpPr>
          <p:cNvPr id="31752" name="Date Placeholder 6"/>
          <p:cNvSpPr txBox="1">
            <a:spLocks noGrp="1"/>
          </p:cNvSpPr>
          <p:nvPr/>
        </p:nvSpPr>
        <p:spPr bwMode="auto">
          <a:xfrm>
            <a:off x="457200" y="6356350"/>
            <a:ext cx="2133600" cy="365125"/>
          </a:xfrm>
          <a:prstGeom prst="rect">
            <a:avLst/>
          </a:prstGeom>
          <a:noFill/>
          <a:ln w="9525">
            <a:noFill/>
            <a:miter lim="800000"/>
            <a:headEnd/>
            <a:tailEnd/>
          </a:ln>
        </p:spPr>
        <p:txBody>
          <a:bodyPr anchor="ctr"/>
          <a:lstStyle/>
          <a:p>
            <a:r>
              <a:rPr lang="en-US" sz="1200">
                <a:latin typeface="Tw Cen MT" pitchFamily="34" charset="0"/>
              </a:rPr>
              <a:t>7/05/2011</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1754"/>
                                        </p:tgtEl>
                                        <p:attrNameLst>
                                          <p:attrName>style.visibility</p:attrName>
                                        </p:attrNameLst>
                                      </p:cBhvr>
                                      <p:to>
                                        <p:strVal val="visible"/>
                                      </p:to>
                                    </p:set>
                                    <p:animEffect transition="in" filter="blinds(horizontal)">
                                      <p:cBhvr>
                                        <p:cTn id="7"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54" grpId="0" animBg="1"/>
    </p:bldLst>
  </p:timing>
</p:sld>
</file>

<file path=ppt/theme/theme1.xml><?xml version="1.0" encoding="utf-8"?>
<a:theme xmlns:a="http://schemas.openxmlformats.org/drawingml/2006/main" name="Slit">
  <a:themeElements>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Slit">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ea typeface="ＭＳ Ｐゴシック"/>
            <a:cs typeface="ＭＳ Ｐゴシック"/>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Tahoma" pitchFamily="34" charset="0"/>
            <a:ea typeface="ＭＳ Ｐゴシック"/>
            <a:cs typeface="ＭＳ Ｐゴシック"/>
          </a:defRPr>
        </a:defPPr>
      </a:lstStyle>
    </a:lnDef>
  </a:objectDefaults>
  <a:extraClrSchemeLst>
    <a:extraClrScheme>
      <a:clrScheme name="Slit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Slit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Slit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Slit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Slit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Slit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Slit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Slit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Slit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Slit</Template>
  <TotalTime>13574</TotalTime>
  <Words>1690</Words>
  <Application>Microsoft Office PowerPoint</Application>
  <PresentationFormat>On-screen Show (4:3)</PresentationFormat>
  <Paragraphs>230</Paragraphs>
  <Slides>27</Slides>
  <Notes>20</Notes>
  <HiddenSlides>6</HiddenSlides>
  <MMClips>2</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27</vt:i4>
      </vt:variant>
    </vt:vector>
  </HeadingPairs>
  <TitlesOfParts>
    <vt:vector size="35" baseType="lpstr">
      <vt:lpstr>Tahoma</vt:lpstr>
      <vt:lpstr>ＭＳ Ｐゴシック</vt:lpstr>
      <vt:lpstr>Arial</vt:lpstr>
      <vt:lpstr>Wingdings</vt:lpstr>
      <vt:lpstr>Tw Cen MT</vt:lpstr>
      <vt:lpstr>Times New Roman</vt:lpstr>
      <vt:lpstr>Slit</vt:lpstr>
      <vt:lpstr>Slit</vt:lpstr>
      <vt:lpstr>Small-scale Dynamo Action in the Quiet Sun : Observational Aspects </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Title Here</vt:lpstr>
      <vt:lpstr>Slide 19</vt:lpstr>
      <vt:lpstr>Slide 20</vt:lpstr>
      <vt:lpstr>Slide 21</vt:lpstr>
      <vt:lpstr>Slide 22</vt:lpstr>
      <vt:lpstr>Slide 23</vt:lpstr>
      <vt:lpstr>Slide 24</vt:lpstr>
      <vt:lpstr>Slide 25</vt:lpstr>
      <vt:lpstr>Conclusions</vt:lpstr>
      <vt:lpstr>Slide 27</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dc:creator>
  <cp:lastModifiedBy>HSS</cp:lastModifiedBy>
  <cp:revision>81</cp:revision>
  <dcterms:created xsi:type="dcterms:W3CDTF">2011-05-24T15:12:42Z</dcterms:created>
  <dcterms:modified xsi:type="dcterms:W3CDTF">2011-11-22T21:20:53Z</dcterms:modified>
</cp:coreProperties>
</file>