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83" r:id="rId4"/>
    <p:sldId id="271" r:id="rId5"/>
    <p:sldId id="282" r:id="rId6"/>
    <p:sldId id="281" r:id="rId7"/>
    <p:sldId id="279" r:id="rId8"/>
    <p:sldId id="280" r:id="rId9"/>
    <p:sldId id="275" r:id="rId10"/>
    <p:sldId id="27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8" autoAdjust="0"/>
    <p:restoredTop sz="94660"/>
  </p:normalViewPr>
  <p:slideViewPr>
    <p:cSldViewPr>
      <p:cViewPr varScale="1">
        <p:scale>
          <a:sx n="73" d="100"/>
          <a:sy n="73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991E6-48A7-4AC0-8225-61999E8A4EC6}" type="datetimeFigureOut">
              <a:rPr lang="en-US" smtClean="0"/>
              <a:pPr/>
              <a:t>4/4/2016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19C18-56F0-4F50-A16D-293712DB2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plymate\Desktop\Dome in snow\Dome in 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38400"/>
            <a:ext cx="7086600" cy="398621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Big Bear Solar Observatory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762000"/>
            <a:ext cx="746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ea typeface="Calibri" pitchFamily="34" charset="0"/>
                <a:cs typeface="Tahoma" pitchFamily="34" charset="0"/>
              </a:rPr>
              <a:t>The Sun is vitally important to all life on Earth and  provides an ideal laboratory </a:t>
            </a:r>
          </a:p>
          <a:p>
            <a:pPr lvl="0"/>
            <a:r>
              <a:rPr lang="en-US" sz="1600" dirty="0" smtClean="0">
                <a:ea typeface="Calibri" pitchFamily="34" charset="0"/>
                <a:cs typeface="Tahoma" pitchFamily="34" charset="0"/>
              </a:rPr>
              <a:t>   for understanding solar physics.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cs typeface="Tahoma" pitchFamily="34" charset="0"/>
              </a:rPr>
              <a:t> </a:t>
            </a:r>
            <a:r>
              <a:rPr lang="en-US" sz="1600" dirty="0" smtClean="0"/>
              <a:t>Big </a:t>
            </a:r>
            <a:r>
              <a:rPr lang="en-US" sz="1600" dirty="0"/>
              <a:t>Bear shares the good “astronomical seeing” </a:t>
            </a:r>
            <a:r>
              <a:rPr lang="en-US" sz="1600" dirty="0" smtClean="0"/>
              <a:t>and weather statistics found at</a:t>
            </a:r>
          </a:p>
          <a:p>
            <a:pPr lvl="0"/>
            <a:r>
              <a:rPr lang="en-US" sz="1600" dirty="0" smtClean="0"/>
              <a:t>  </a:t>
            </a:r>
            <a:r>
              <a:rPr lang="en-US" sz="1600" dirty="0"/>
              <a:t>other </a:t>
            </a:r>
            <a:r>
              <a:rPr lang="en-US" sz="1600" dirty="0" err="1" smtClean="0"/>
              <a:t>SoCal</a:t>
            </a:r>
            <a:r>
              <a:rPr lang="en-US" sz="1600" dirty="0" smtClean="0"/>
              <a:t> </a:t>
            </a:r>
            <a:r>
              <a:rPr lang="en-US" sz="1600" dirty="0"/>
              <a:t>mountain observatories such as Mt. Wilson, Mt. Palomar and Mt. </a:t>
            </a:r>
            <a:r>
              <a:rPr lang="en-US" sz="1600" dirty="0" smtClean="0"/>
              <a:t>Laguna.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Lake </a:t>
            </a:r>
            <a:r>
              <a:rPr lang="en-US" sz="1600" dirty="0"/>
              <a:t>water </a:t>
            </a:r>
            <a:r>
              <a:rPr lang="en-US" sz="1600" dirty="0" smtClean="0"/>
              <a:t>has been found </a:t>
            </a:r>
            <a:r>
              <a:rPr lang="en-US" sz="1600" dirty="0"/>
              <a:t>to stabilize the daytime “seeing” by suppressing </a:t>
            </a:r>
            <a:r>
              <a:rPr lang="en-US" sz="1600" dirty="0" smtClean="0"/>
              <a:t>ground</a:t>
            </a:r>
          </a:p>
          <a:p>
            <a:pPr lvl="0"/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/>
              <a:t>heating thermals that plague most </a:t>
            </a:r>
            <a:r>
              <a:rPr lang="en-US" sz="1600" dirty="0" smtClean="0"/>
              <a:t>solar </a:t>
            </a:r>
            <a:r>
              <a:rPr lang="en-US" sz="1600" dirty="0"/>
              <a:t>observatories.</a:t>
            </a:r>
          </a:p>
          <a:p>
            <a:pPr>
              <a:buFont typeface="Arial" pitchFamily="34" charset="0"/>
              <a:buChar char="•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533400"/>
            <a:ext cx="7924800" cy="120032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72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sto MT" pitchFamily="18" charset="0"/>
              </a:rPr>
              <a:t>Thank You!</a:t>
            </a:r>
          </a:p>
        </p:txBody>
      </p:sp>
      <p:pic>
        <p:nvPicPr>
          <p:cNvPr id="1026" name="Picture 2" descr="C:\Astronomy\BBSO\GAM Images\A.ShumkoD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00"/>
            <a:ext cx="6626352" cy="4437289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Big Bear Solar Observatory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20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cs typeface="Tahoma" pitchFamily="34" charset="0"/>
              </a:rPr>
              <a:t>The BBSO New Solar Telescope (NST) is currently the largest aperture  class solar </a:t>
            </a:r>
          </a:p>
          <a:p>
            <a:pPr lvl="0"/>
            <a:r>
              <a:rPr lang="en-US" sz="1600" dirty="0" smtClean="0">
                <a:cs typeface="Tahoma" pitchFamily="34" charset="0"/>
              </a:rPr>
              <a:t>  telescope and is unmatched in image quality</a:t>
            </a:r>
            <a:r>
              <a:rPr lang="en-US" sz="1600" dirty="0" smtClean="0"/>
              <a:t>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/>
              <a:t> The BBSO is part of a world wide of network of Earth and space-based telescopes that</a:t>
            </a:r>
          </a:p>
          <a:p>
            <a:pPr lvl="0"/>
            <a:r>
              <a:rPr lang="en-US" sz="1600" dirty="0" smtClean="0"/>
              <a:t>  collaborate in solar research.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/>
              <a:t> The National Solar Observatory is developing the $360M DKIST in Hawaii which the NST</a:t>
            </a:r>
          </a:p>
          <a:p>
            <a:pPr lvl="0"/>
            <a:r>
              <a:rPr lang="en-US" sz="1600" dirty="0" smtClean="0"/>
              <a:t>  will support when operational in the early 2020s.</a:t>
            </a:r>
            <a:endParaRPr lang="en-US" sz="1600" dirty="0"/>
          </a:p>
          <a:p>
            <a:pPr>
              <a:buFont typeface="Arial" pitchFamily="34" charset="0"/>
              <a:buChar char="•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8" name="Picture 6" descr="C:\Users\plymate\Desktop\Dome in snow\Dome in Sn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7086600" cy="398621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Picture 7" descr="VIS_1st light_colo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362200"/>
            <a:ext cx="2743200" cy="2173898"/>
          </a:xfrm>
          <a:prstGeom prst="rect">
            <a:avLst/>
          </a:prstGeom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40" name="Picture 39" descr="NOAA 1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3600" y="3962400"/>
            <a:ext cx="2514600" cy="2659395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1" name="Picture 10" descr="20130522_AR117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2286000"/>
            <a:ext cx="3118507" cy="27432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Picture 8" descr="2014 04 21 Ha full disk.jpg"/>
          <p:cNvPicPr>
            <a:picLocks noChangeAspect="1"/>
          </p:cNvPicPr>
          <p:nvPr/>
        </p:nvPicPr>
        <p:blipFill>
          <a:blip r:embed="rId7" cstate="print"/>
          <a:srcRect l="2222" t="2222" r="2222" b="2222"/>
          <a:stretch>
            <a:fillRect/>
          </a:stretch>
        </p:blipFill>
        <p:spPr>
          <a:xfrm>
            <a:off x="5791200" y="3886200"/>
            <a:ext cx="2743200" cy="2743200"/>
          </a:xfrm>
          <a:prstGeom prst="ellipse">
            <a:avLst/>
          </a:prstGeom>
          <a:ln>
            <a:noFill/>
          </a:ln>
          <a:effectLst>
            <a:outerShdw blurRad="381000" dist="508000" dir="2700000" algn="ctr" rotWithShape="0">
              <a:srgbClr val="000000">
                <a:alpha val="55000"/>
              </a:srgbClr>
            </a:outerShdw>
            <a:softEdge rad="112500"/>
          </a:effectLst>
        </p:spPr>
      </p:pic>
      <p:pic>
        <p:nvPicPr>
          <p:cNvPr id="10" name="Picture 2" descr="C:\Users\plymate\Desktop\earth-from-spac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4572000"/>
            <a:ext cx="1143000" cy="1143000"/>
          </a:xfrm>
          <a:prstGeom prst="rect">
            <a:avLst/>
          </a:prstGeom>
          <a:noFill/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12" name="Picture 2" descr="C:\Users\plymate\Desktop\earth-from-spac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 flipV="1">
            <a:off x="7467600" y="5334000"/>
            <a:ext cx="45719" cy="45719"/>
          </a:xfrm>
          <a:prstGeom prst="rect">
            <a:avLst/>
          </a:prstGeom>
          <a:noFill/>
          <a:effectLst>
            <a:outerShdw blurRad="381000" dist="508000" dir="2700000" algn="ctr" rotWithShape="0">
              <a:srgbClr val="000000">
                <a:alpha val="55000"/>
              </a:srgbClr>
            </a:outerShdw>
          </a:effec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304801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onsolas" pitchFamily="49" charset="0"/>
              </a:rPr>
              <a:t>SOLIS</a:t>
            </a:r>
          </a:p>
          <a:p>
            <a:pPr algn="ctr"/>
            <a:r>
              <a:rPr lang="en-US" sz="2400" b="1" dirty="0" smtClean="0">
                <a:latin typeface="Consolas" pitchFamily="49" charset="0"/>
              </a:rPr>
              <a:t>S</a:t>
            </a:r>
            <a:r>
              <a:rPr lang="en-US" dirty="0" smtClean="0">
                <a:latin typeface="Consolas" pitchFamily="49" charset="0"/>
              </a:rPr>
              <a:t>ynoptic </a:t>
            </a:r>
            <a:r>
              <a:rPr lang="en-US" sz="2400" b="1" dirty="0">
                <a:latin typeface="Consolas" pitchFamily="49" charset="0"/>
              </a:rPr>
              <a:t>O</a:t>
            </a:r>
            <a:r>
              <a:rPr lang="en-US" dirty="0">
                <a:latin typeface="Consolas" pitchFamily="49" charset="0"/>
              </a:rPr>
              <a:t>ptical </a:t>
            </a:r>
            <a:r>
              <a:rPr lang="en-US" sz="2400" b="1" dirty="0" smtClean="0">
                <a:latin typeface="Consolas" pitchFamily="49" charset="0"/>
              </a:rPr>
              <a:t>L</a:t>
            </a:r>
            <a:r>
              <a:rPr lang="en-US" dirty="0" smtClean="0">
                <a:latin typeface="Consolas" pitchFamily="49" charset="0"/>
              </a:rPr>
              <a:t>ong-term </a:t>
            </a:r>
            <a:r>
              <a:rPr lang="en-US" sz="2400" b="1" dirty="0">
                <a:latin typeface="Consolas" pitchFamily="49" charset="0"/>
              </a:rPr>
              <a:t>I</a:t>
            </a:r>
            <a:r>
              <a:rPr lang="en-US" dirty="0">
                <a:latin typeface="Consolas" pitchFamily="49" charset="0"/>
              </a:rPr>
              <a:t>nvestigations of the </a:t>
            </a:r>
            <a:r>
              <a:rPr lang="en-US" sz="2400" b="1" dirty="0" smtClean="0">
                <a:latin typeface="Consolas" pitchFamily="49" charset="0"/>
              </a:rPr>
              <a:t>S</a:t>
            </a:r>
            <a:r>
              <a:rPr lang="en-US" dirty="0" smtClean="0">
                <a:latin typeface="Consolas" pitchFamily="49" charset="0"/>
              </a:rPr>
              <a:t>un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219201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Developed by the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N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ational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olar </a:t>
            </a:r>
            <a:r>
              <a:rPr lang="en-US" sz="1600" b="1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O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bservatory (NSO) in Tucson, AZ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Three instrument</a:t>
            </a:r>
            <a:r>
              <a:rPr lang="en-US" sz="16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s for solar observations on a single tracking mount.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V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ector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pectro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agnetograph (VSM) giving magnetic maps of the solar surface.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ull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isk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atrol (FDP) full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Sun multi-wavelength imager.</a:t>
            </a:r>
          </a:p>
          <a:p>
            <a:pPr lvl="1">
              <a:buFont typeface="Wingdings" pitchFamily="2" charset="2"/>
              <a:buChar char="ü"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ntegrated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unlight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ahoma" pitchFamily="34" charset="0"/>
              </a:rPr>
              <a:t>pectrometer (ISS) “Sun as a star” spectra of the Sun.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ahoma" pitchFamily="34" charset="0"/>
            </a:endParaRP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Astronomy\SOLIS\SOLIS photos\Images\SOLIS Site Assy-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438400"/>
            <a:ext cx="6858000" cy="3921103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Astronomy\SOLIS\SOLIS photos\DJI_0140.MP4_snapshot_00.04_[2016.03.10_12.21.00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743200"/>
            <a:ext cx="6502400" cy="36576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 </a:t>
            </a:r>
            <a:r>
              <a:rPr lang="en-US" dirty="0" smtClean="0"/>
              <a:t>Minimizes overall facility footprint.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Clear </a:t>
            </a:r>
            <a:r>
              <a:rPr lang="en-US" dirty="0"/>
              <a:t>horizons without need for tree removal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 Better astronomical “seeing”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Takes advantage of the daytime lake effect.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Natural airflow not disturbed by trees.</a:t>
            </a: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Astronomy\SOLIS\SOLIS photos\DJI_0140.MP4_snapshot_00.04_[2016.03.10_12.21.00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743200"/>
            <a:ext cx="6502400" cy="3657600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+mj-lt"/>
              </a:rPr>
              <a:t> </a:t>
            </a:r>
            <a:r>
              <a:rPr lang="en-US" dirty="0" smtClean="0"/>
              <a:t>Minimizes overall facility footprint.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Clear </a:t>
            </a:r>
            <a:r>
              <a:rPr lang="en-US" dirty="0"/>
              <a:t>horizons without need for tree removal</a:t>
            </a:r>
            <a:r>
              <a:rPr lang="en-US" dirty="0" smtClean="0"/>
              <a:t>.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 Better astronomical “seeing”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Takes advantage of the daytime lake effect.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Natural airflow not disturbed by trees.</a:t>
            </a: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4648200"/>
            <a:ext cx="75678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  <a:endParaRPr lang="en-US" dirty="0" smtClean="0">
              <a:latin typeface="+mj-lt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  <a:p>
            <a:pPr lvl="2"/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C:\Users\plymate\Desktop\GONG Site Plan Cleaned.jpg"/>
          <p:cNvPicPr>
            <a:picLocks noChangeAspect="1" noChangeArrowheads="1"/>
          </p:cNvPicPr>
          <p:nvPr/>
        </p:nvPicPr>
        <p:blipFill>
          <a:blip r:embed="rId4" cstate="print"/>
          <a:srcRect l="57352" t="25490" r="29412" b="64706"/>
          <a:stretch>
            <a:fillRect/>
          </a:stretch>
        </p:blipFill>
        <p:spPr bwMode="auto">
          <a:xfrm>
            <a:off x="3657600" y="3581400"/>
            <a:ext cx="1524000" cy="8466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lymate\Desktop\GONG Site Plan.jpg"/>
          <p:cNvPicPr>
            <a:picLocks noChangeAspect="1" noChangeArrowheads="1"/>
          </p:cNvPicPr>
          <p:nvPr/>
        </p:nvPicPr>
        <p:blipFill>
          <a:blip r:embed="rId2" cstate="print"/>
          <a:srcRect l="32990" t="9622" r="7216" b="42268"/>
          <a:stretch>
            <a:fillRect/>
          </a:stretch>
        </p:blipFill>
        <p:spPr bwMode="auto">
          <a:xfrm>
            <a:off x="914400" y="2209800"/>
            <a:ext cx="6781800" cy="4092466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Minimizes site preparation.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Only adds a small extension to the GONG fill.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Shares electrical and data services.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Uses existing access road.</a:t>
            </a:r>
          </a:p>
          <a:p>
            <a:pPr lvl="2"/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plymate\Desktop\SOLIS Option-A.png"/>
          <p:cNvPicPr>
            <a:picLocks noChangeAspect="1" noChangeArrowheads="1"/>
          </p:cNvPicPr>
          <p:nvPr/>
        </p:nvPicPr>
        <p:blipFill>
          <a:blip r:embed="rId4" cstate="print"/>
          <a:srcRect l="56430" t="25669" r="29285" b="61905"/>
          <a:stretch>
            <a:fillRect/>
          </a:stretch>
        </p:blipFill>
        <p:spPr bwMode="auto">
          <a:xfrm>
            <a:off x="3581400" y="3581400"/>
            <a:ext cx="1600200" cy="10439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Astronomy\SOLIS\SOLIS photos\Images\SOLIS with shru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438400"/>
            <a:ext cx="6858000" cy="3921104"/>
          </a:xfrm>
          <a:prstGeom prst="rect">
            <a:avLst/>
          </a:prstGeom>
          <a:ln>
            <a:noFill/>
          </a:ln>
          <a:effectLst>
            <a:outerShdw blurRad="50800" dist="419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5800" y="3048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Consolas" pitchFamily="49" charset="0"/>
              </a:rPr>
              <a:t>Siting</a:t>
            </a:r>
            <a:r>
              <a:rPr lang="en-US" sz="3200" dirty="0" smtClean="0">
                <a:latin typeface="Consolas" pitchFamily="49" charset="0"/>
              </a:rPr>
              <a:t> SOLIS at BBSO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838201"/>
            <a:ext cx="7696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Tahoma" pitchFamily="34" charset="0"/>
              </a:rPr>
              <a:t> </a:t>
            </a:r>
            <a:r>
              <a:rPr lang="en-US" dirty="0" smtClean="0"/>
              <a:t>Preference is to </a:t>
            </a:r>
            <a:r>
              <a:rPr lang="en-US" dirty="0" err="1" smtClean="0"/>
              <a:t>colocate</a:t>
            </a:r>
            <a:r>
              <a:rPr lang="en-US" dirty="0" smtClean="0"/>
              <a:t> SOLIS next the GONG instrument.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Minimal </a:t>
            </a:r>
            <a:r>
              <a:rPr lang="en-US" dirty="0"/>
              <a:t>visual impact</a:t>
            </a:r>
            <a:r>
              <a:rPr lang="en-US" dirty="0" smtClean="0"/>
              <a:t>.</a:t>
            </a:r>
            <a:endParaRPr lang="en-US" sz="1600" dirty="0" smtClean="0"/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 </a:t>
            </a:r>
            <a:r>
              <a:rPr lang="en-US" sz="1600" dirty="0" smtClean="0"/>
              <a:t>Not </a:t>
            </a:r>
            <a:r>
              <a:rPr lang="en-US" sz="1600" dirty="0"/>
              <a:t>visible from North Shore </a:t>
            </a:r>
            <a:r>
              <a:rPr lang="en-US" sz="1600" dirty="0" err="1"/>
              <a:t>Ln</a:t>
            </a:r>
            <a:r>
              <a:rPr lang="en-US" sz="1600" dirty="0"/>
              <a:t> or the Forestry campground</a:t>
            </a:r>
            <a:r>
              <a:rPr lang="en-US" sz="1600" dirty="0" smtClean="0"/>
              <a:t>.</a:t>
            </a:r>
          </a:p>
          <a:p>
            <a:pPr lvl="2">
              <a:buFont typeface="Calibri" pitchFamily="34" charset="0"/>
              <a:buChar char="-"/>
            </a:pPr>
            <a:r>
              <a:rPr lang="en-US" sz="1600" dirty="0" smtClean="0"/>
              <a:t> Easily </a:t>
            </a:r>
            <a:r>
              <a:rPr lang="en-US" sz="1600" dirty="0"/>
              <a:t>blended to the surroundings by planting natural shrubs as </a:t>
            </a:r>
            <a:r>
              <a:rPr lang="en-US" sz="1600" dirty="0" smtClean="0"/>
              <a:t>a visual block.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 Eliminates </a:t>
            </a:r>
            <a:r>
              <a:rPr lang="en-US" dirty="0"/>
              <a:t>a need to remove any trees</a:t>
            </a:r>
            <a:r>
              <a:rPr lang="en-US" dirty="0" smtClean="0"/>
              <a:t>.</a:t>
            </a:r>
            <a:endParaRPr lang="en-US" dirty="0"/>
          </a:p>
          <a:p>
            <a:pPr lvl="2">
              <a:buFont typeface="Calibri" pitchFamily="34" charset="0"/>
              <a:buChar char="-"/>
            </a:pPr>
            <a:endParaRPr lang="en-US" sz="1600" dirty="0"/>
          </a:p>
          <a:p>
            <a:pPr lvl="2">
              <a:buFont typeface="Arial" pitchFamily="34" charset="0"/>
              <a:buChar char="•"/>
            </a:pPr>
            <a:endParaRPr lang="en-US" sz="1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22B14C"/>
              </a:clrFrom>
              <a:clrTo>
                <a:srgbClr val="22B14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152400"/>
            <a:ext cx="11835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539</Words>
  <Application>Microsoft Office PowerPoint</Application>
  <PresentationFormat>On-screen Show (4:3)</PresentationFormat>
  <Paragraphs>61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plymate</dc:creator>
  <cp:lastModifiedBy>plymate</cp:lastModifiedBy>
  <cp:revision>125</cp:revision>
  <dcterms:created xsi:type="dcterms:W3CDTF">2016-03-09T21:53:06Z</dcterms:created>
  <dcterms:modified xsi:type="dcterms:W3CDTF">2016-04-05T03:31:47Z</dcterms:modified>
</cp:coreProperties>
</file>